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slideLayouts/slideLayout10.xml" ContentType="application/vnd.openxmlformats-officedocument.presentationml.slideLayout+xml"/>
  <Default Extension="tiff" ContentType="image/tif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7" r:id="rId27"/>
    <p:sldId id="285" r:id="rId28"/>
    <p:sldId id="286"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walsh" initials="d"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E4F34"/>
    <a:srgbClr val="582C00"/>
    <a:srgbClr val="005696"/>
    <a:srgbClr val="80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3" d="100"/>
          <a:sy n="83" d="100"/>
        </p:scale>
        <p:origin x="-312" y="-90"/>
      </p:cViewPr>
      <p:guideLst>
        <p:guide orient="horz"/>
        <p:guide/>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9C3ECA-BBB6-41BF-BBE1-AADBCAB561B2}" type="datetimeFigureOut">
              <a:rPr lang="en-US" smtClean="0"/>
              <a:pPr/>
              <a:t>7/5/2013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6D841-1A81-48E1-9D1D-41943EC6AF0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mn-lt"/>
                <a:ea typeface="+mn-ea"/>
                <a:cs typeface="+mn-cs"/>
              </a:rPr>
              <a:t>This is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She lives in a village near here, and she is a lot like you. She has similar desires and similar problems. What do you imagine she is thinking about?</a:t>
            </a:r>
            <a:r>
              <a:rPr lang="en-US" sz="1200" kern="1200" dirty="0" smtClean="0">
                <a:solidFill>
                  <a:schemeClr val="tx1"/>
                </a:solidFill>
                <a:latin typeface="+mn-lt"/>
                <a:ea typeface="+mn-ea"/>
                <a:cs typeface="+mn-cs"/>
              </a:rPr>
              <a:t> (Discussion) </a:t>
            </a:r>
            <a:r>
              <a:rPr lang="en-US" sz="1200" i="1" kern="1200" dirty="0" smtClean="0">
                <a:solidFill>
                  <a:schemeClr val="tx1"/>
                </a:solidFill>
                <a:latin typeface="+mn-lt"/>
                <a:ea typeface="+mn-ea"/>
                <a:cs typeface="+mn-cs"/>
              </a:rPr>
              <a:t>One of her big concerns is her children. She would like them to go to school, but she cannot afford the notebooks and pens they need. She would also like them to have better food.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has been thinking about what she can do to solve these problems. She is saved some money.</a:t>
            </a:r>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mn-lt"/>
                <a:ea typeface="+mn-ea"/>
                <a:cs typeface="+mn-cs"/>
              </a:rPr>
              <a:t>Here is a cake of manufactured soap that is sold in the store. It is 500 grams and sell for 150. The women think they can make and sell good quality soap for a cheaper price.</a:t>
            </a:r>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mn-lt"/>
                <a:ea typeface="+mn-ea"/>
                <a:cs typeface="+mn-cs"/>
              </a:rPr>
              <a:t>Two of </a:t>
            </a:r>
            <a:r>
              <a:rPr lang="en-US" sz="1200" i="1" kern="1200" dirty="0" err="1" smtClean="0">
                <a:solidFill>
                  <a:schemeClr val="tx1"/>
                </a:solidFill>
                <a:latin typeface="+mn-lt"/>
                <a:ea typeface="+mn-ea"/>
                <a:cs typeface="+mn-cs"/>
              </a:rPr>
              <a:t>Aminta’s</a:t>
            </a:r>
            <a:r>
              <a:rPr lang="en-US" sz="1200" i="1" kern="1200" dirty="0" smtClean="0">
                <a:solidFill>
                  <a:schemeClr val="tx1"/>
                </a:solidFill>
                <a:latin typeface="+mn-lt"/>
                <a:ea typeface="+mn-ea"/>
                <a:cs typeface="+mn-cs"/>
              </a:rPr>
              <a:t> friends go to the market, following your advice. They want to be sure they can make money producing and selling soap. What do they see? How many women are selling soap? Is there much left?</a:t>
            </a:r>
            <a:r>
              <a:rPr lang="en-US" sz="1200" kern="1200" dirty="0" smtClean="0">
                <a:solidFill>
                  <a:schemeClr val="tx1"/>
                </a:solidFill>
                <a:latin typeface="+mn-lt"/>
                <a:ea typeface="+mn-ea"/>
                <a:cs typeface="+mn-cs"/>
              </a:rPr>
              <a:t> (Discussion) </a:t>
            </a:r>
            <a:r>
              <a:rPr lang="en-US" sz="1200" i="1" kern="1200" dirty="0" smtClean="0">
                <a:solidFill>
                  <a:schemeClr val="tx1"/>
                </a:solidFill>
                <a:latin typeface="+mn-lt"/>
                <a:ea typeface="+mn-ea"/>
                <a:cs typeface="+mn-cs"/>
              </a:rPr>
              <a:t>The women find out that the demand for the soap is great, and that it costs 100 per cake. What else do you notice about the soap, is it all the same? </a:t>
            </a:r>
            <a:r>
              <a:rPr lang="en-US" sz="1200" kern="1200" dirty="0" smtClean="0">
                <a:solidFill>
                  <a:schemeClr val="tx1"/>
                </a:solidFill>
                <a:latin typeface="+mn-lt"/>
                <a:ea typeface="+mn-ea"/>
                <a:cs typeface="+mn-cs"/>
              </a:rPr>
              <a:t>(Discussion) </a:t>
            </a:r>
            <a:r>
              <a:rPr lang="en-US" sz="1200" i="1" kern="1200" dirty="0" smtClean="0">
                <a:solidFill>
                  <a:schemeClr val="tx1"/>
                </a:solidFill>
                <a:latin typeface="+mn-lt"/>
                <a:ea typeface="+mn-ea"/>
                <a:cs typeface="+mn-cs"/>
              </a:rPr>
              <a:t>There is black soap and white soap. The white soap sells better. This is the kind of soap </a:t>
            </a:r>
            <a:r>
              <a:rPr lang="en-US" sz="1200" i="1" kern="1200" dirty="0" err="1" smtClean="0">
                <a:solidFill>
                  <a:schemeClr val="tx1"/>
                </a:solidFill>
                <a:latin typeface="+mn-lt"/>
                <a:ea typeface="+mn-ea"/>
                <a:cs typeface="+mn-cs"/>
              </a:rPr>
              <a:t>Hadi</a:t>
            </a:r>
            <a:r>
              <a:rPr lang="en-US" sz="1200" i="1" kern="1200" dirty="0" smtClean="0">
                <a:solidFill>
                  <a:schemeClr val="tx1"/>
                </a:solidFill>
                <a:latin typeface="+mn-lt"/>
                <a:ea typeface="+mn-ea"/>
                <a:cs typeface="+mn-cs"/>
              </a:rPr>
              <a:t> knows how to make. What about competition? The sellers say that they sell so much that there is room for the women to start selling too.</a:t>
            </a:r>
            <a:r>
              <a:rPr lang="en-US" sz="1200" kern="1200" dirty="0" smtClean="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latin typeface="+mn-lt"/>
                <a:ea typeface="+mn-ea"/>
                <a:cs typeface="+mn-cs"/>
              </a:rPr>
              <a:t>“What else do you think the women should ask about?”  Discuss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latin typeface="+mn-lt"/>
                <a:ea typeface="+mn-ea"/>
                <a:cs typeface="+mn-cs"/>
              </a:rPr>
              <a:t>Possible</a:t>
            </a:r>
            <a:r>
              <a:rPr lang="en-US" sz="1200" i="1" kern="1200" baseline="0" dirty="0" smtClean="0">
                <a:solidFill>
                  <a:schemeClr val="tx1"/>
                </a:solidFill>
                <a:latin typeface="+mn-lt"/>
                <a:ea typeface="+mn-ea"/>
                <a:cs typeface="+mn-cs"/>
              </a:rPr>
              <a:t> Responses:</a:t>
            </a:r>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Where do you buy supplies?</a:t>
            </a:r>
          </a:p>
          <a:p>
            <a:pPr lvl="0"/>
            <a:r>
              <a:rPr lang="en-US" sz="1200" kern="1200" dirty="0" smtClean="0">
                <a:solidFill>
                  <a:schemeClr val="tx1"/>
                </a:solidFill>
                <a:latin typeface="+mn-lt"/>
                <a:ea typeface="+mn-ea"/>
                <a:cs typeface="+mn-cs"/>
              </a:rPr>
              <a:t>Do you know of sources for cheap palm oil?</a:t>
            </a:r>
          </a:p>
          <a:p>
            <a:pPr lvl="0"/>
            <a:r>
              <a:rPr lang="en-US" sz="1200" kern="1200" dirty="0" smtClean="0">
                <a:solidFill>
                  <a:schemeClr val="tx1"/>
                </a:solidFill>
                <a:latin typeface="+mn-lt"/>
                <a:ea typeface="+mn-ea"/>
                <a:cs typeface="+mn-cs"/>
              </a:rPr>
              <a:t>How much profit do you make?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mn-lt"/>
                <a:ea typeface="+mn-ea"/>
                <a:cs typeface="+mn-cs"/>
              </a:rPr>
              <a:t>The women decide that they need to be careful about how much money they would spend on soap making and how much they would earn. First, they find out the cost of starting soap production. They will need a large steel tub for boiling – 2,700; a small bucket for carrying water – 1,700; and three wooden molds – 1,500. The total cost of the equipment is 5,900.</a:t>
            </a:r>
            <a:r>
              <a:rPr lang="en-US" sz="1200" kern="1200" dirty="0" smtClean="0">
                <a:solidFill>
                  <a:schemeClr val="tx1"/>
                </a:solidFill>
                <a:latin typeface="+mn-lt"/>
                <a:ea typeface="+mn-ea"/>
                <a:cs typeface="+mn-cs"/>
              </a:rPr>
              <a:t> (Note: Use real or play money).</a:t>
            </a:r>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latin typeface="+mn-lt"/>
                <a:ea typeface="+mn-ea"/>
                <a:cs typeface="+mn-cs"/>
              </a:rPr>
              <a:t>Now the group calculates how much it will cost to produce one batch of soap, or three molds full. They need two liters of palm oil – 1,400; 500 grams of lye – 200; and 10 liters of water, which is free. The total cost of supplies is 1,600.</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mn-lt"/>
                <a:ea typeface="+mn-ea"/>
                <a:cs typeface="+mn-cs"/>
              </a:rPr>
              <a:t>Next the women figure out how much they can earn from each batch of soap. Each mold can make 17 cakes of soap. 17 x 3 molds yields 51 cakes. If a cake is sold at 100, total sales will be 5,100 (51 x 100). The women know they must deduct the cost of the palm oil and lye for each batch. They subtract 1,600 from 5,100, which leaves 3,500 profit per batch.</a:t>
            </a:r>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mn-lt"/>
                <a:ea typeface="+mn-ea"/>
                <a:cs typeface="+mn-cs"/>
              </a:rPr>
              <a:t>However, the women remember the cost of equipment, 5,900 for the tub, pail and molds.</a:t>
            </a:r>
            <a:r>
              <a:rPr lang="en-US" sz="1200" kern="1200" dirty="0" smtClean="0">
                <a:solidFill>
                  <a:schemeClr val="tx1"/>
                </a:solidFill>
                <a:latin typeface="+mn-lt"/>
                <a:ea typeface="+mn-ea"/>
                <a:cs typeface="+mn-cs"/>
              </a:rPr>
              <a:t> </a:t>
            </a:r>
          </a:p>
          <a:p>
            <a:r>
              <a:rPr lang="en-US" sz="1200" i="1" kern="1200" dirty="0" smtClean="0">
                <a:solidFill>
                  <a:schemeClr val="tx1"/>
                </a:solidFill>
                <a:latin typeface="+mn-lt"/>
                <a:ea typeface="+mn-ea"/>
                <a:cs typeface="+mn-cs"/>
              </a:rPr>
              <a:t>“How many batches will it take to pay back these costs?”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Answer: </a:t>
            </a:r>
            <a:r>
              <a:rPr lang="en-US" sz="1200" kern="1200" dirty="0" smtClean="0">
                <a:solidFill>
                  <a:schemeClr val="tx1"/>
                </a:solidFill>
                <a:latin typeface="+mn-lt"/>
                <a:ea typeface="+mn-ea"/>
                <a:cs typeface="+mn-cs"/>
              </a:rPr>
              <a:t>Two batches</a:t>
            </a:r>
          </a:p>
          <a:p>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mn-lt"/>
                <a:ea typeface="+mn-ea"/>
                <a:cs typeface="+mn-cs"/>
              </a:rPr>
              <a:t>The women think some more about their production and sales.</a:t>
            </a:r>
            <a:r>
              <a:rPr lang="en-US" sz="1200" kern="1200" dirty="0" smtClean="0">
                <a:solidFill>
                  <a:schemeClr val="tx1"/>
                </a:solidFill>
                <a:latin typeface="+mn-lt"/>
                <a:ea typeface="+mn-ea"/>
                <a:cs typeface="+mn-cs"/>
              </a:rPr>
              <a:t> </a:t>
            </a:r>
            <a:r>
              <a:rPr lang="en-US" sz="1200" i="1" kern="1200" dirty="0" smtClean="0">
                <a:solidFill>
                  <a:schemeClr val="tx1"/>
                </a:solidFill>
                <a:latin typeface="+mn-lt"/>
                <a:ea typeface="+mn-ea"/>
                <a:cs typeface="+mn-cs"/>
              </a:rPr>
              <a:t>“Let’s say they have already made two batches and paid back their initial investment. How much will they make on 10 batches?”</a:t>
            </a:r>
            <a:r>
              <a:rPr lang="en-US" sz="1200" kern="1200" dirty="0" smtClean="0">
                <a:solidFill>
                  <a:schemeClr val="tx1"/>
                </a:solidFill>
                <a:latin typeface="+mn-lt"/>
                <a:ea typeface="+mn-ea"/>
                <a:cs typeface="+mn-cs"/>
              </a:rPr>
              <a:t> </a:t>
            </a:r>
          </a:p>
          <a:p>
            <a:r>
              <a:rPr lang="en-US" sz="1200" b="1" kern="1200" dirty="0" smtClean="0">
                <a:solidFill>
                  <a:schemeClr val="tx1"/>
                </a:solidFill>
                <a:latin typeface="+mn-lt"/>
                <a:ea typeface="+mn-ea"/>
                <a:cs typeface="+mn-cs"/>
              </a:rPr>
              <a:t>Answer: </a:t>
            </a:r>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Sales income is 51,000 (5,100 per batch x 10).</a:t>
            </a:r>
          </a:p>
          <a:p>
            <a:pPr lvl="0"/>
            <a:r>
              <a:rPr lang="en-US" sz="1200" kern="1200" dirty="0" smtClean="0">
                <a:solidFill>
                  <a:schemeClr val="tx1"/>
                </a:solidFill>
                <a:latin typeface="+mn-lt"/>
                <a:ea typeface="+mn-ea"/>
                <a:cs typeface="+mn-cs"/>
              </a:rPr>
              <a:t>Supplies cost 16,000 (1,600 per batch x 10)</a:t>
            </a:r>
          </a:p>
          <a:p>
            <a:pPr lvl="0"/>
            <a:r>
              <a:rPr lang="en-US" sz="1200" kern="1200" dirty="0" smtClean="0">
                <a:solidFill>
                  <a:schemeClr val="tx1"/>
                </a:solidFill>
                <a:latin typeface="+mn-lt"/>
                <a:ea typeface="+mn-ea"/>
                <a:cs typeface="+mn-cs"/>
              </a:rPr>
              <a:t>51,0000 minus 16,000 equals 35,000 profit on 10 batches</a:t>
            </a:r>
          </a:p>
          <a:p>
            <a:pPr lvl="0"/>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Besides profit, what else do the women need to think about? </a:t>
            </a:r>
          </a:p>
          <a:p>
            <a:pPr lvl="0"/>
            <a:r>
              <a:rPr lang="en-US" sz="1200" kern="1200" dirty="0" smtClean="0">
                <a:solidFill>
                  <a:schemeClr val="tx1"/>
                </a:solidFill>
                <a:latin typeface="+mn-lt"/>
                <a:ea typeface="+mn-ea"/>
                <a:cs typeface="+mn-cs"/>
              </a:rPr>
              <a:t>How long it takes to make the soap</a:t>
            </a:r>
          </a:p>
          <a:p>
            <a:pPr lvl="0"/>
            <a:r>
              <a:rPr lang="en-US" sz="1200" kern="1200" dirty="0" smtClean="0">
                <a:solidFill>
                  <a:schemeClr val="tx1"/>
                </a:solidFill>
                <a:latin typeface="+mn-lt"/>
                <a:ea typeface="+mn-ea"/>
                <a:cs typeface="+mn-cs"/>
              </a:rPr>
              <a:t>How quickly they can earn a profit</a:t>
            </a:r>
          </a:p>
          <a:p>
            <a:pPr lvl="0"/>
            <a:r>
              <a:rPr lang="en-US" sz="1200" kern="1200" dirty="0" smtClean="0">
                <a:solidFill>
                  <a:schemeClr val="tx1"/>
                </a:solidFill>
                <a:latin typeface="+mn-lt"/>
                <a:ea typeface="+mn-ea"/>
                <a:cs typeface="+mn-cs"/>
              </a:rPr>
              <a:t>Whether the demand for soap is constant or varies</a:t>
            </a:r>
          </a:p>
          <a:p>
            <a:pPr lvl="0"/>
            <a:r>
              <a:rPr lang="en-US" sz="1200" kern="1200" dirty="0" smtClean="0">
                <a:solidFill>
                  <a:schemeClr val="tx1"/>
                </a:solidFill>
                <a:latin typeface="+mn-lt"/>
                <a:ea typeface="+mn-ea"/>
                <a:cs typeface="+mn-cs"/>
              </a:rPr>
              <a:t>Whether they like making soap and working together</a:t>
            </a:r>
          </a:p>
          <a:p>
            <a:pPr lvl="0"/>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latin typeface="+mn-lt"/>
                <a:ea typeface="+mn-ea"/>
                <a:cs typeface="+mn-cs"/>
              </a:rPr>
              <a:t>The women think they can make money making soap. But they ask themselves, “Have we taken all the costs involved into account?” Have they?</a:t>
            </a:r>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Possible Responses: </a:t>
            </a:r>
            <a:r>
              <a:rPr lang="en-US" sz="1200" kern="1200" dirty="0" smtClean="0">
                <a:solidFill>
                  <a:schemeClr val="tx1"/>
                </a:solidFill>
                <a:latin typeface="+mn-lt"/>
                <a:ea typeface="+mn-ea"/>
                <a:cs typeface="+mn-cs"/>
              </a:rPr>
              <a:t>The group needs to think about </a:t>
            </a: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transportation</a:t>
            </a:r>
          </a:p>
          <a:p>
            <a:pPr lvl="0"/>
            <a:r>
              <a:rPr lang="en-US" sz="1200" kern="1200" dirty="0" smtClean="0">
                <a:solidFill>
                  <a:schemeClr val="tx1"/>
                </a:solidFill>
                <a:latin typeface="+mn-lt"/>
                <a:ea typeface="+mn-ea"/>
                <a:cs typeface="+mn-cs"/>
              </a:rPr>
              <a:t>their time</a:t>
            </a:r>
          </a:p>
          <a:p>
            <a:pPr lvl="0"/>
            <a:r>
              <a:rPr lang="en-US" sz="1200" kern="1200" dirty="0" smtClean="0">
                <a:solidFill>
                  <a:schemeClr val="tx1"/>
                </a:solidFill>
                <a:latin typeface="+mn-lt"/>
                <a:ea typeface="+mn-ea"/>
                <a:cs typeface="+mn-cs"/>
              </a:rPr>
              <a:t>license to sell in the market</a:t>
            </a:r>
          </a:p>
          <a:p>
            <a:pPr lvl="0"/>
            <a:r>
              <a:rPr lang="en-US" sz="1200" kern="1200" dirty="0" smtClean="0">
                <a:solidFill>
                  <a:schemeClr val="tx1"/>
                </a:solidFill>
                <a:latin typeface="+mn-lt"/>
                <a:ea typeface="+mn-ea"/>
                <a:cs typeface="+mn-cs"/>
              </a:rPr>
              <a:t>equipment replacement</a:t>
            </a:r>
          </a:p>
          <a:p>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mn-lt"/>
                <a:ea typeface="+mn-ea"/>
                <a:cs typeface="+mn-cs"/>
              </a:rPr>
              <a:t>The women have now studied the soap making idea. They each have 2,000 to use for starting the IGA, or a total of 10,000.</a:t>
            </a:r>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Possible Responses: </a:t>
            </a:r>
            <a:r>
              <a:rPr lang="en-US" sz="1200" kern="1200" dirty="0" smtClean="0">
                <a:solidFill>
                  <a:schemeClr val="tx1"/>
                </a:solidFill>
                <a:latin typeface="+mn-lt"/>
                <a:ea typeface="+mn-ea"/>
                <a:cs typeface="+mn-cs"/>
              </a:rPr>
              <a:t>They should start the business. They are using skills that they have or can easily get trained to do. There is a ready and steady market that is close by and not much competition. Based on their projections, the business will be profitable.</a:t>
            </a:r>
          </a:p>
          <a:p>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has 10,000 ($30). She wants to use the money to start an activity that can make more money. She remembers that her sister-in-law in another part of the country makes tie-dyed cloth. She watched her sister-in-law make the cloth, and she is also heard about tie-dying on the radio.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says to herself, “I’m going to make five pieces of cloth and sell them for 2,500 each. Then I will make 12,500!”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is very excited about her idea.</a:t>
            </a:r>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goes to town and stops at the first store she sees. She buys the supplies she needs and she is surprised that she must spend her entire 10,000. She does not even have money left to take the bus home.</a:t>
            </a:r>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mn-lt"/>
                <a:ea typeface="+mn-ea"/>
                <a:cs typeface="+mn-cs"/>
              </a:rPr>
              <a:t>But she walks home feeling happy thinking about how successful her tie-dying will be. When she gets home, she goes right to work. She is never done tie-dying before, and she is not sure of some of the steps. It is a lot of work to make the five pieces of cloth.</a:t>
            </a:r>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latin typeface="+mn-lt"/>
                <a:ea typeface="+mn-ea"/>
                <a:cs typeface="+mn-cs"/>
              </a:rPr>
              <a:t>What is happening here? Why is her husband upset? </a:t>
            </a:r>
            <a:r>
              <a:rPr lang="en-US" sz="1200" kern="1200" dirty="0" smtClean="0">
                <a:solidFill>
                  <a:schemeClr val="tx1"/>
                </a:solidFill>
                <a:latin typeface="+mn-lt"/>
                <a:ea typeface="+mn-ea"/>
                <a:cs typeface="+mn-cs"/>
              </a:rPr>
              <a:t>(Discussion).</a:t>
            </a:r>
            <a:r>
              <a:rPr lang="en-US" sz="1200" i="1" kern="1200" dirty="0" smtClean="0">
                <a:solidFill>
                  <a:schemeClr val="tx1"/>
                </a:solidFill>
                <a:latin typeface="+mn-lt"/>
                <a:ea typeface="+mn-ea"/>
                <a:cs typeface="+mn-cs"/>
              </a:rPr>
              <a:t> Yes, the tie-dying took so much time that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could not watch the children and do work around the house. What will happen if </a:t>
            </a:r>
            <a:r>
              <a:rPr lang="en-US" sz="1200" i="1" kern="1200" dirty="0" err="1" smtClean="0">
                <a:solidFill>
                  <a:schemeClr val="tx1"/>
                </a:solidFill>
                <a:latin typeface="+mn-lt"/>
                <a:ea typeface="+mn-ea"/>
                <a:cs typeface="+mn-cs"/>
              </a:rPr>
              <a:t>Aminta’s</a:t>
            </a:r>
            <a:r>
              <a:rPr lang="en-US" sz="1200" i="1" kern="1200" dirty="0" smtClean="0">
                <a:solidFill>
                  <a:schemeClr val="tx1"/>
                </a:solidFill>
                <a:latin typeface="+mn-lt"/>
                <a:ea typeface="+mn-ea"/>
                <a:cs typeface="+mn-cs"/>
              </a:rPr>
              <a:t> husband is not happy with her tie-dying work?</a:t>
            </a:r>
            <a:r>
              <a:rPr lang="en-US" sz="1200" kern="1200" dirty="0" smtClean="0">
                <a:solidFill>
                  <a:schemeClr val="tx1"/>
                </a:solidFill>
                <a:latin typeface="+mn-lt"/>
                <a:ea typeface="+mn-ea"/>
                <a:cs typeface="+mn-cs"/>
              </a:rPr>
              <a:t> (Discussion)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thinks, “My husband may be mad now, but he will be happy when he sees the 12,500 I earn.”</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goes outside to collect her cloth to sell at the market. She is shocked to see that two pieces did not turn out. Why?</a:t>
            </a:r>
            <a:r>
              <a:rPr lang="en-US" sz="1200" kern="1200" dirty="0" smtClean="0">
                <a:solidFill>
                  <a:schemeClr val="tx1"/>
                </a:solidFill>
                <a:latin typeface="+mn-lt"/>
                <a:ea typeface="+mn-ea"/>
                <a:cs typeface="+mn-cs"/>
              </a:rPr>
              <a:t> (Discussion).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thought she would make 12,500 from the sale of the cloth (</a:t>
            </a:r>
            <a:r>
              <a:rPr lang="en-US" sz="1200" kern="1200" dirty="0" smtClean="0">
                <a:solidFill>
                  <a:schemeClr val="tx1"/>
                </a:solidFill>
                <a:latin typeface="+mn-lt"/>
                <a:ea typeface="+mn-ea"/>
                <a:cs typeface="+mn-cs"/>
              </a:rPr>
              <a:t>Note: show actual money or play money here if necessary). </a:t>
            </a:r>
            <a:r>
              <a:rPr lang="en-US" sz="1200" i="1" kern="1200" dirty="0" smtClean="0">
                <a:solidFill>
                  <a:schemeClr val="tx1"/>
                </a:solidFill>
                <a:latin typeface="+mn-lt"/>
                <a:ea typeface="+mn-ea"/>
                <a:cs typeface="+mn-cs"/>
              </a:rPr>
              <a:t>Now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cannot sell two pieces of cloth; how much less money can she make? </a:t>
            </a:r>
            <a:r>
              <a:rPr lang="en-US" sz="1200" kern="1200" dirty="0" smtClean="0">
                <a:solidFill>
                  <a:schemeClr val="tx1"/>
                </a:solidFill>
                <a:latin typeface="+mn-lt"/>
                <a:ea typeface="+mn-ea"/>
                <a:cs typeface="+mn-cs"/>
              </a:rPr>
              <a:t>(discussion) </a:t>
            </a:r>
            <a:r>
              <a:rPr lang="en-US" sz="1200" i="1" kern="1200" dirty="0" smtClean="0">
                <a:solidFill>
                  <a:schemeClr val="tx1"/>
                </a:solidFill>
                <a:latin typeface="+mn-lt"/>
                <a:ea typeface="+mn-ea"/>
                <a:cs typeface="+mn-cs"/>
              </a:rPr>
              <a:t>That is right, 5,000 (2x2,500).</a:t>
            </a:r>
            <a:r>
              <a:rPr lang="en-US" sz="1200" kern="1200" dirty="0" smtClean="0">
                <a:solidFill>
                  <a:schemeClr val="tx1"/>
                </a:solidFill>
                <a:latin typeface="+mn-lt"/>
                <a:ea typeface="+mn-ea"/>
                <a:cs typeface="+mn-cs"/>
              </a:rPr>
              <a:t> (Note: Remove this amount from the money.) </a:t>
            </a:r>
            <a:r>
              <a:rPr lang="en-US" sz="1200" i="1" kern="1200" dirty="0" smtClean="0">
                <a:solidFill>
                  <a:schemeClr val="tx1"/>
                </a:solidFill>
                <a:latin typeface="+mn-lt"/>
                <a:ea typeface="+mn-ea"/>
                <a:cs typeface="+mn-cs"/>
              </a:rPr>
              <a:t>So, how much can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still make?</a:t>
            </a:r>
            <a:r>
              <a:rPr lang="en-US" sz="1200" kern="1200" dirty="0" smtClean="0">
                <a:solidFill>
                  <a:schemeClr val="tx1"/>
                </a:solidFill>
                <a:latin typeface="+mn-lt"/>
                <a:ea typeface="+mn-ea"/>
                <a:cs typeface="+mn-cs"/>
              </a:rPr>
              <a:t> (Discussion) </a:t>
            </a:r>
            <a:r>
              <a:rPr lang="en-US" sz="1200" i="1" kern="1200" dirty="0" smtClean="0">
                <a:solidFill>
                  <a:schemeClr val="tx1"/>
                </a:solidFill>
                <a:latin typeface="+mn-lt"/>
                <a:ea typeface="+mn-ea"/>
                <a:cs typeface="+mn-cs"/>
              </a:rPr>
              <a:t>Yes, 7,500. (Note: Show the money that remains). However,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already spent 10,000 on supplies!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is discouraged, but she is very motivated and knows she made a mistake. She decides to sell the three pieces and do better next time.</a:t>
            </a:r>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latin typeface="+mn-lt"/>
                <a:ea typeface="+mn-ea"/>
                <a:cs typeface="+mn-cs"/>
              </a:rPr>
              <a:t>She gets up early the next morning to go to the market, planning to be home by lunchtime. What does she see when she gets to the market?</a:t>
            </a:r>
            <a:r>
              <a:rPr lang="en-US" sz="1200" kern="1200" dirty="0" smtClean="0">
                <a:solidFill>
                  <a:schemeClr val="tx1"/>
                </a:solidFill>
                <a:latin typeface="+mn-lt"/>
                <a:ea typeface="+mn-ea"/>
                <a:cs typeface="+mn-cs"/>
              </a:rPr>
              <a:t> (Discussion) </a:t>
            </a:r>
            <a:r>
              <a:rPr lang="en-US" sz="1200" i="1" kern="1200" dirty="0" smtClean="0">
                <a:solidFill>
                  <a:schemeClr val="tx1"/>
                </a:solidFill>
                <a:latin typeface="+mn-lt"/>
                <a:ea typeface="+mn-ea"/>
                <a:cs typeface="+mn-cs"/>
              </a:rPr>
              <a:t>There are many women selling cloth like </a:t>
            </a:r>
            <a:r>
              <a:rPr lang="en-US" sz="1200" i="1" kern="1200" dirty="0" err="1" smtClean="0">
                <a:solidFill>
                  <a:schemeClr val="tx1"/>
                </a:solidFill>
                <a:latin typeface="+mn-lt"/>
                <a:ea typeface="+mn-ea"/>
                <a:cs typeface="+mn-cs"/>
              </a:rPr>
              <a:t>Aminta’s</a:t>
            </a:r>
            <a:r>
              <a:rPr lang="en-US" sz="1200" i="1" kern="1200" dirty="0" smtClean="0">
                <a:solidFill>
                  <a:schemeClr val="tx1"/>
                </a:solidFill>
                <a:latin typeface="+mn-lt"/>
                <a:ea typeface="+mn-ea"/>
                <a:cs typeface="+mn-cs"/>
              </a:rPr>
              <a:t>, for 1,000 each. Since people bargain with the women for the cloth, the actual price is less than 1,000 each. She will not even make 3,000! She had planned to make 7,500.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sits down to sell the cloth. How long do you think she stays at the market? What happens?</a:t>
            </a:r>
            <a:r>
              <a:rPr lang="en-US" sz="1200" kern="1200" dirty="0" smtClean="0">
                <a:solidFill>
                  <a:schemeClr val="tx1"/>
                </a:solidFill>
                <a:latin typeface="+mn-lt"/>
                <a:ea typeface="+mn-ea"/>
                <a:cs typeface="+mn-cs"/>
              </a:rPr>
              <a:t> (Discussion)</a:t>
            </a:r>
          </a:p>
          <a:p>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latin typeface="+mn-lt"/>
                <a:ea typeface="+mn-ea"/>
                <a:cs typeface="+mn-cs"/>
              </a:rPr>
              <a:t>Now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is very, very discouraged. She cannot understand what she did wrong. She is asking for help: what should she have done differently?</a:t>
            </a:r>
          </a:p>
          <a:p>
            <a:pPr lvl="1"/>
            <a:r>
              <a:rPr lang="en-US" sz="1200" kern="1200" dirty="0" err="1" smtClean="0">
                <a:solidFill>
                  <a:schemeClr val="tx1"/>
                </a:solidFill>
                <a:latin typeface="+mn-lt"/>
                <a:ea typeface="+mn-ea"/>
                <a:cs typeface="+mn-cs"/>
              </a:rPr>
              <a:t>Aminta</a:t>
            </a:r>
            <a:r>
              <a:rPr lang="en-US" sz="1200" kern="1200" dirty="0" smtClean="0">
                <a:solidFill>
                  <a:schemeClr val="tx1"/>
                </a:solidFill>
                <a:latin typeface="+mn-lt"/>
                <a:ea typeface="+mn-ea"/>
                <a:cs typeface="+mn-cs"/>
              </a:rPr>
              <a:t> should have found out how to produce good quality tie-dye. (She could have worked with her sister-in-law; practice on old pieces of cloth; etc.)</a:t>
            </a:r>
            <a:endParaRPr lang="en-US" sz="1800" kern="1200" dirty="0" smtClean="0">
              <a:solidFill>
                <a:schemeClr val="tx1"/>
              </a:solidFill>
              <a:latin typeface="+mn-lt"/>
              <a:ea typeface="+mn-ea"/>
              <a:cs typeface="+mn-cs"/>
            </a:endParaRPr>
          </a:p>
          <a:p>
            <a:pPr lvl="1"/>
            <a:r>
              <a:rPr lang="en-US" sz="1200" kern="1200" dirty="0" smtClean="0">
                <a:solidFill>
                  <a:schemeClr val="tx1"/>
                </a:solidFill>
                <a:latin typeface="+mn-lt"/>
                <a:ea typeface="+mn-ea"/>
                <a:cs typeface="+mn-cs"/>
              </a:rPr>
              <a:t>She did not realize how much time the tie-dye production and selling would require.</a:t>
            </a:r>
            <a:endParaRPr lang="en-US" sz="1800" kern="1200" dirty="0" smtClean="0">
              <a:solidFill>
                <a:schemeClr val="tx1"/>
              </a:solidFill>
              <a:latin typeface="+mn-lt"/>
              <a:ea typeface="+mn-ea"/>
              <a:cs typeface="+mn-cs"/>
            </a:endParaRPr>
          </a:p>
          <a:p>
            <a:pPr lvl="1"/>
            <a:r>
              <a:rPr lang="en-US" sz="1200" kern="1200" dirty="0" err="1" smtClean="0">
                <a:solidFill>
                  <a:schemeClr val="tx1"/>
                </a:solidFill>
                <a:latin typeface="+mn-lt"/>
                <a:ea typeface="+mn-ea"/>
                <a:cs typeface="+mn-cs"/>
              </a:rPr>
              <a:t>Aminta</a:t>
            </a:r>
            <a:r>
              <a:rPr lang="en-US" sz="1200" kern="1200" dirty="0" smtClean="0">
                <a:solidFill>
                  <a:schemeClr val="tx1"/>
                </a:solidFill>
                <a:latin typeface="+mn-lt"/>
                <a:ea typeface="+mn-ea"/>
                <a:cs typeface="+mn-cs"/>
              </a:rPr>
              <a:t> needed to visit the market to find out the selling price of the cloth; how long it takes to sell; how much the women make in a day, a week, a month; who takes care of things at home when they’re at the market; where the women buy supplies; why people buy from one woman and not another, etc.</a:t>
            </a:r>
            <a:endParaRPr lang="en-US" sz="1800" kern="1200" dirty="0" smtClean="0">
              <a:solidFill>
                <a:schemeClr val="tx1"/>
              </a:solidFill>
              <a:latin typeface="+mn-lt"/>
              <a:ea typeface="+mn-ea"/>
              <a:cs typeface="+mn-cs"/>
            </a:endParaRPr>
          </a:p>
          <a:p>
            <a:pPr lvl="1"/>
            <a:r>
              <a:rPr lang="en-US" sz="1200" kern="1200" dirty="0" err="1" smtClean="0">
                <a:solidFill>
                  <a:schemeClr val="tx1"/>
                </a:solidFill>
                <a:latin typeface="+mn-lt"/>
                <a:ea typeface="+mn-ea"/>
                <a:cs typeface="+mn-cs"/>
              </a:rPr>
              <a:t>Aminta</a:t>
            </a:r>
            <a:r>
              <a:rPr lang="en-US" sz="1200" kern="1200" dirty="0" smtClean="0">
                <a:solidFill>
                  <a:schemeClr val="tx1"/>
                </a:solidFill>
                <a:latin typeface="+mn-lt"/>
                <a:ea typeface="+mn-ea"/>
                <a:cs typeface="+mn-cs"/>
              </a:rPr>
              <a:t> worked on her own, rather than with a group.</a:t>
            </a:r>
            <a:endParaRPr lang="en-US" sz="18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listened to your advice. She wants to try again, and has called together four friends. She tells them what happened. One of her friends wants to try tie=dye again. But </a:t>
            </a:r>
            <a:r>
              <a:rPr lang="en-US" sz="1200" i="1" kern="1200" dirty="0" err="1" smtClean="0">
                <a:solidFill>
                  <a:schemeClr val="tx1"/>
                </a:solidFill>
                <a:latin typeface="+mn-lt"/>
                <a:ea typeface="+mn-ea"/>
                <a:cs typeface="+mn-cs"/>
              </a:rPr>
              <a:t>Aminta</a:t>
            </a:r>
            <a:r>
              <a:rPr lang="en-US" sz="1200" i="1" kern="1200" dirty="0" smtClean="0">
                <a:solidFill>
                  <a:schemeClr val="tx1"/>
                </a:solidFill>
                <a:latin typeface="+mn-lt"/>
                <a:ea typeface="+mn-ea"/>
                <a:cs typeface="+mn-cs"/>
              </a:rPr>
              <a:t> says that there are too many other women already making the cloth. “Let’s think of something else,” she says. </a:t>
            </a:r>
            <a:r>
              <a:rPr lang="en-US" sz="1200" i="1" kern="1200" dirty="0" err="1" smtClean="0">
                <a:solidFill>
                  <a:schemeClr val="tx1"/>
                </a:solidFill>
                <a:latin typeface="+mn-lt"/>
                <a:ea typeface="+mn-ea"/>
                <a:cs typeface="+mn-cs"/>
              </a:rPr>
              <a:t>Hadi</a:t>
            </a:r>
            <a:r>
              <a:rPr lang="en-US" sz="1200" i="1" kern="1200" dirty="0" smtClean="0">
                <a:solidFill>
                  <a:schemeClr val="tx1"/>
                </a:solidFill>
                <a:latin typeface="+mn-lt"/>
                <a:ea typeface="+mn-ea"/>
                <a:cs typeface="+mn-cs"/>
              </a:rPr>
              <a:t>, one of the friends, responses: “My grandmother used to make soap, and I helped her. I know how to make soap. Who needs soap?”</a:t>
            </a:r>
            <a:r>
              <a:rPr lang="en-US" sz="1200" kern="1200" dirty="0" smtClean="0">
                <a:solidFill>
                  <a:schemeClr val="tx1"/>
                </a:solidFill>
                <a:latin typeface="+mn-lt"/>
                <a:ea typeface="+mn-ea"/>
                <a:cs typeface="+mn-cs"/>
              </a:rPr>
              <a:t> (Discussion – point out that everyone needs soap; that it can be sold locally; that it is something people use and then buy again.)</a:t>
            </a:r>
            <a:endParaRPr lang="en-US" dirty="0"/>
          </a:p>
        </p:txBody>
      </p:sp>
      <p:sp>
        <p:nvSpPr>
          <p:cNvPr id="4" name="Slide Number Placeholder 3"/>
          <p:cNvSpPr>
            <a:spLocks noGrp="1"/>
          </p:cNvSpPr>
          <p:nvPr>
            <p:ph type="sldNum" sz="quarter" idx="10"/>
          </p:nvPr>
        </p:nvSpPr>
        <p:spPr/>
        <p:txBody>
          <a:bodyPr/>
          <a:lstStyle/>
          <a:p>
            <a:fld id="{EBC6D841-1A81-48E1-9D1D-41943EC6AF0D}"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tiff"/><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050" name="Rectangle 2"/>
          <p:cNvSpPr>
            <a:spLocks noChangeArrowheads="1"/>
          </p:cNvSpPr>
          <p:nvPr userDrawn="1"/>
        </p:nvSpPr>
        <p:spPr bwMode="auto">
          <a:xfrm>
            <a:off x="0" y="4648200"/>
            <a:ext cx="9144000" cy="2209800"/>
          </a:xfrm>
          <a:prstGeom prst="rect">
            <a:avLst/>
          </a:prstGeom>
          <a:solidFill>
            <a:srgbClr val="5E4F34"/>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 name="Rectangle 2"/>
          <p:cNvSpPr>
            <a:spLocks noChangeArrowheads="1"/>
          </p:cNvSpPr>
          <p:nvPr userDrawn="1"/>
        </p:nvSpPr>
        <p:spPr bwMode="auto">
          <a:xfrm>
            <a:off x="0" y="0"/>
            <a:ext cx="9144000" cy="3276600"/>
          </a:xfrm>
          <a:prstGeom prst="rect">
            <a:avLst/>
          </a:prstGeom>
          <a:solidFill>
            <a:srgbClr val="EEECE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ctrTitle"/>
          </p:nvPr>
        </p:nvSpPr>
        <p:spPr>
          <a:xfrm>
            <a:off x="304800" y="685800"/>
            <a:ext cx="7010400" cy="1219199"/>
          </a:xfrm>
        </p:spPr>
        <p:txBody>
          <a:bodyPr/>
          <a:lstStyle>
            <a:lvl1pPr algn="l">
              <a:defRPr b="1" spc="-50" baseline="0">
                <a:solidFill>
                  <a:srgbClr val="5E4F34"/>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304800" y="1549878"/>
            <a:ext cx="6400800" cy="1752600"/>
          </a:xfrm>
        </p:spPr>
        <p:txBody>
          <a:bodyPr/>
          <a:lstStyle>
            <a:lvl1pPr marL="0" indent="0" algn="l">
              <a:buNone/>
              <a:defRPr>
                <a:solidFill>
                  <a:schemeClr val="bg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9" name="Picture 8"/>
          <p:cNvPicPr/>
          <p:nvPr userDrawn="1"/>
        </p:nvPicPr>
        <p:blipFill>
          <a:blip r:embed="rId2" cstate="print">
            <a:lum contrast="30000"/>
            <a:extLst>
              <a:ext uri="{28A0092B-C50C-407E-A947-70E740481C1C}">
                <a14:useLocalDpi xmlns="" xmlns:a14="http://schemas.microsoft.com/office/drawing/2010/main" val="0"/>
              </a:ext>
            </a:extLst>
          </a:blip>
          <a:stretch>
            <a:fillRect/>
          </a:stretch>
        </p:blipFill>
        <p:spPr>
          <a:xfrm>
            <a:off x="7848600" y="457200"/>
            <a:ext cx="922645" cy="914400"/>
          </a:xfrm>
          <a:prstGeom prst="rect">
            <a:avLst/>
          </a:prstGeom>
        </p:spPr>
      </p:pic>
      <p:sp>
        <p:nvSpPr>
          <p:cNvPr id="2051" name="Text Box 3"/>
          <p:cNvSpPr txBox="1">
            <a:spLocks noChangeArrowheads="1"/>
          </p:cNvSpPr>
          <p:nvPr userDrawn="1"/>
        </p:nvSpPr>
        <p:spPr bwMode="auto">
          <a:xfrm>
            <a:off x="381001" y="5200650"/>
            <a:ext cx="3276599" cy="104775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1600" b="0" i="1" u="none" strike="noStrike" cap="none" normalizeH="0" baseline="0" dirty="0" smtClean="0">
                <a:ln>
                  <a:noFill/>
                </a:ln>
                <a:solidFill>
                  <a:srgbClr val="DDD9C3"/>
                </a:solidFill>
                <a:effectLst/>
                <a:latin typeface="Calibri" pitchFamily="34" charset="0"/>
              </a:rPr>
              <a:t>Office of Overseas Programming &amp; Training Support (OPATS)</a:t>
            </a:r>
            <a:endParaRPr kumimoji="0" lang="en-US" sz="1600" b="0" i="0" u="none" strike="noStrike" cap="none" normalizeH="0" baseline="0" dirty="0" smtClean="0">
              <a:ln>
                <a:noFill/>
              </a:ln>
              <a:solidFill>
                <a:schemeClr val="tx1"/>
              </a:solidFill>
              <a:effectLst/>
              <a:latin typeface="Arial" pitchFamily="34" charset="0"/>
            </a:endParaRPr>
          </a:p>
        </p:txBody>
      </p:sp>
      <p:pic>
        <p:nvPicPr>
          <p:cNvPr id="27" name="Picture 26" descr="BUG 2010 031510-D1611.jpg"/>
          <p:cNvPicPr/>
          <p:nvPr userDrawn="1"/>
        </p:nvPicPr>
        <p:blipFill>
          <a:blip r:embed="rId3" cstate="print">
            <a:lum bright="10000" contrast="20000"/>
          </a:blip>
          <a:stretch>
            <a:fillRect/>
          </a:stretch>
        </p:blipFill>
        <p:spPr>
          <a:xfrm>
            <a:off x="6096000" y="2971800"/>
            <a:ext cx="3048000" cy="2021540"/>
          </a:xfrm>
          <a:prstGeom prst="rect">
            <a:avLst/>
          </a:prstGeom>
          <a:ln w="57150">
            <a:noFill/>
          </a:ln>
        </p:spPr>
      </p:pic>
      <p:pic>
        <p:nvPicPr>
          <p:cNvPr id="28" name="Picture 27" descr="UGD-2006-D116.jpg"/>
          <p:cNvPicPr/>
          <p:nvPr userDrawn="1"/>
        </p:nvPicPr>
        <p:blipFill>
          <a:blip r:embed="rId4" cstate="print">
            <a:lum bright="10000" contrast="10000"/>
          </a:blip>
          <a:srcRect/>
          <a:stretch>
            <a:fillRect/>
          </a:stretch>
        </p:blipFill>
        <p:spPr>
          <a:xfrm>
            <a:off x="2971800" y="2979936"/>
            <a:ext cx="3124200" cy="2016194"/>
          </a:xfrm>
          <a:prstGeom prst="rect">
            <a:avLst/>
          </a:prstGeom>
          <a:ln w="57150">
            <a:noFill/>
          </a:ln>
        </p:spPr>
      </p:pic>
      <p:pic>
        <p:nvPicPr>
          <p:cNvPr id="29" name="Picture 28" descr="MGA-2006-D354.jpg"/>
          <p:cNvPicPr/>
          <p:nvPr userDrawn="1"/>
        </p:nvPicPr>
        <p:blipFill>
          <a:blip r:embed="rId5" cstate="print">
            <a:lum contrast="-10000"/>
          </a:blip>
          <a:stretch>
            <a:fillRect/>
          </a:stretch>
        </p:blipFill>
        <p:spPr>
          <a:xfrm>
            <a:off x="0" y="2971800"/>
            <a:ext cx="2987176" cy="1981200"/>
          </a:xfrm>
          <a:prstGeom prst="rect">
            <a:avLst/>
          </a:prstGeom>
          <a:ln w="57150">
            <a:noFill/>
          </a:ln>
        </p:spPr>
      </p:pic>
      <p:cxnSp>
        <p:nvCxnSpPr>
          <p:cNvPr id="14" name="Straight Connector 13"/>
          <p:cNvCxnSpPr/>
          <p:nvPr userDrawn="1"/>
        </p:nvCxnSpPr>
        <p:spPr>
          <a:xfrm>
            <a:off x="-8626" y="2981860"/>
            <a:ext cx="91440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0" y="4987504"/>
            <a:ext cx="91440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rot="5400000" flipH="1" flipV="1">
            <a:off x="1943100" y="3976056"/>
            <a:ext cx="20574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rot="5400000" flipH="1" flipV="1">
            <a:off x="5075926" y="3991874"/>
            <a:ext cx="20574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0D97D4-59D5-464F-AA3C-42C536FF1455}" type="datetimeFigureOut">
              <a:rPr lang="en-US" smtClean="0"/>
              <a:pPr/>
              <a:t>7/5/2013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27F7B9-550E-4F5A-A7AD-526F69D2391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0D97D4-59D5-464F-AA3C-42C536FF1455}" type="datetimeFigureOut">
              <a:rPr lang="en-US" smtClean="0"/>
              <a:pPr/>
              <a:t>7/5/2013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27F7B9-550E-4F5A-A7AD-526F69D2391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5E4F34"/>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rgbClr val="5E4F34"/>
              </a:buClr>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70D97D4-59D5-464F-AA3C-42C536FF1455}" type="datetimeFigureOut">
              <a:rPr lang="en-US" smtClean="0"/>
              <a:pPr/>
              <a:t>7/5/2013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27F7B9-550E-4F5A-A7AD-526F69D2391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0D97D4-59D5-464F-AA3C-42C536FF1455}" type="datetimeFigureOut">
              <a:rPr lang="en-US" smtClean="0"/>
              <a:pPr/>
              <a:t>7/5/2013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27F7B9-550E-4F5A-A7AD-526F69D2391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0D97D4-59D5-464F-AA3C-42C536FF1455}" type="datetimeFigureOut">
              <a:rPr lang="en-US" smtClean="0"/>
              <a:pPr/>
              <a:t>7/5/2013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27F7B9-550E-4F5A-A7AD-526F69D2391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0D97D4-59D5-464F-AA3C-42C536FF1455}" type="datetimeFigureOut">
              <a:rPr lang="en-US" smtClean="0"/>
              <a:pPr/>
              <a:t>7/5/2013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27F7B9-550E-4F5A-A7AD-526F69D2391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0D97D4-59D5-464F-AA3C-42C536FF1455}" type="datetimeFigureOut">
              <a:rPr lang="en-US" smtClean="0"/>
              <a:pPr/>
              <a:t>7/5/2013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27F7B9-550E-4F5A-A7AD-526F69D2391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0D97D4-59D5-464F-AA3C-42C536FF1455}" type="datetimeFigureOut">
              <a:rPr lang="en-US" smtClean="0"/>
              <a:pPr/>
              <a:t>7/5/2013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27F7B9-550E-4F5A-A7AD-526F69D2391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0D97D4-59D5-464F-AA3C-42C536FF1455}" type="datetimeFigureOut">
              <a:rPr lang="en-US" smtClean="0"/>
              <a:pPr/>
              <a:t>7/5/2013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27F7B9-550E-4F5A-A7AD-526F69D2391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0D97D4-59D5-464F-AA3C-42C536FF1455}" type="datetimeFigureOut">
              <a:rPr lang="en-US" smtClean="0"/>
              <a:pPr/>
              <a:t>7/5/2013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27F7B9-550E-4F5A-A7AD-526F69D2391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2"/>
          <p:cNvSpPr>
            <a:spLocks noChangeArrowheads="1"/>
          </p:cNvSpPr>
          <p:nvPr/>
        </p:nvSpPr>
        <p:spPr bwMode="auto">
          <a:xfrm>
            <a:off x="0" y="0"/>
            <a:ext cx="9144000" cy="1447800"/>
          </a:xfrm>
          <a:prstGeom prst="rect">
            <a:avLst/>
          </a:prstGeom>
          <a:solidFill>
            <a:schemeClr val="bg2">
              <a:lumMod val="9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0D97D4-59D5-464F-AA3C-42C536FF1455}" type="datetimeFigureOut">
              <a:rPr lang="en-US" smtClean="0"/>
              <a:pPr/>
              <a:t>7/5/2013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27F7B9-550E-4F5A-A7AD-526F69D2391A}" type="slidenum">
              <a:rPr lang="en-US" smtClean="0"/>
              <a:pPr/>
              <a:t>‹#›</a:t>
            </a:fld>
            <a:endParaRPr lang="en-US"/>
          </a:p>
        </p:txBody>
      </p:sp>
      <p:pic>
        <p:nvPicPr>
          <p:cNvPr id="7" name="Picture 6"/>
          <p:cNvPicPr/>
          <p:nvPr/>
        </p:nvPicPr>
        <p:blipFill>
          <a:blip r:embed="rId13" cstate="print">
            <a:lum contrast="30000"/>
            <a:extLst>
              <a:ext uri="{28A0092B-C50C-407E-A947-70E740481C1C}">
                <a14:useLocalDpi xmlns="" xmlns:a14="http://schemas.microsoft.com/office/drawing/2010/main" val="0"/>
              </a:ext>
            </a:extLst>
          </a:blip>
          <a:stretch>
            <a:fillRect/>
          </a:stretch>
        </p:blipFill>
        <p:spPr>
          <a:xfrm>
            <a:off x="8153400" y="5943600"/>
            <a:ext cx="691984" cy="6858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400" kern="1200">
          <a:solidFill>
            <a:srgbClr val="582C00"/>
          </a:solidFill>
          <a:latin typeface="+mj-lt"/>
          <a:ea typeface="+mj-ea"/>
          <a:cs typeface="+mj-cs"/>
        </a:defRPr>
      </a:lvl1pPr>
    </p:titleStyle>
    <p:bodyStyle>
      <a:lvl1pPr marL="342900" indent="-342900" algn="l" defTabSz="914400" rtl="0" eaLnBrk="1" latinLnBrk="0" hangingPunct="1">
        <a:spcBef>
          <a:spcPct val="20000"/>
        </a:spcBef>
        <a:buClr>
          <a:srgbClr val="582C00"/>
        </a:buClr>
        <a:buFont typeface="Wingdings"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685800"/>
            <a:ext cx="7696200" cy="1219199"/>
          </a:xfrm>
        </p:spPr>
        <p:txBody>
          <a:bodyPr>
            <a:normAutofit fontScale="90000"/>
          </a:bodyPr>
          <a:lstStyle/>
          <a:p>
            <a:r>
              <a:rPr lang="en-US" spc="-100" dirty="0" smtClean="0"/>
              <a:t>Selecting an Income Generation Activity (IGA)</a:t>
            </a:r>
            <a:endParaRPr lang="en-US" spc="-100" dirty="0"/>
          </a:p>
        </p:txBody>
      </p:sp>
      <p:sp>
        <p:nvSpPr>
          <p:cNvPr id="3" name="Subtitle 2"/>
          <p:cNvSpPr>
            <a:spLocks noGrp="1"/>
          </p:cNvSpPr>
          <p:nvPr>
            <p:ph type="subTitle" idx="1"/>
          </p:nvPr>
        </p:nvSpPr>
        <p:spPr>
          <a:xfrm>
            <a:off x="304800" y="1981200"/>
            <a:ext cx="6400800" cy="964722"/>
          </a:xfrm>
        </p:spPr>
        <p:txBody>
          <a:bodyPr/>
          <a:lstStyle/>
          <a:p>
            <a:r>
              <a:rPr lang="en-US" dirty="0" smtClean="0"/>
              <a:t>Income Generation Activities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9.pdf"/>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rot="5400000">
            <a:off x="1763547" y="2030005"/>
            <a:ext cx="5332180" cy="4323809"/>
          </a:xfrm>
          <a:prstGeom prst="rect">
            <a:avLst/>
          </a:prstGeom>
        </p:spPr>
      </p:pic>
    </p:spTree>
    <p:extLst>
      <p:ext uri="{BB962C8B-B14F-4D97-AF65-F5344CB8AC3E}">
        <p14:creationId xmlns="" xmlns:p14="http://schemas.microsoft.com/office/powerpoint/2010/main" val="3183083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10.pdf"/>
          <p:cNvPicPr>
            <a:picLocks noChangeAspect="1"/>
          </p:cNvPicPr>
          <p:nvPr/>
        </p:nvPicPr>
        <p:blipFill rotWithShape="1">
          <a:blip r:embed="rId3" cstate="print">
            <a:extLst>
              <a:ext uri="{28A0092B-C50C-407E-A947-70E740481C1C}">
                <a14:useLocalDpi xmlns="" xmlns:a14="http://schemas.microsoft.com/office/drawing/2010/main" val="0"/>
              </a:ext>
            </a:extLst>
          </a:blip>
          <a:srcRect t="-461"/>
          <a:stretch/>
        </p:blipFill>
        <p:spPr>
          <a:xfrm rot="5400000">
            <a:off x="1973315" y="1695520"/>
            <a:ext cx="5235165" cy="5089799"/>
          </a:xfrm>
          <a:prstGeom prst="rect">
            <a:avLst/>
          </a:prstGeom>
        </p:spPr>
      </p:pic>
    </p:spTree>
    <p:extLst>
      <p:ext uri="{BB962C8B-B14F-4D97-AF65-F5344CB8AC3E}">
        <p14:creationId xmlns="" xmlns:p14="http://schemas.microsoft.com/office/powerpoint/2010/main" val="161121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11.pdf"/>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5400000">
            <a:off x="1554459" y="2078896"/>
            <a:ext cx="5553636" cy="4291446"/>
          </a:xfrm>
          <a:prstGeom prst="rect">
            <a:avLst/>
          </a:prstGeom>
        </p:spPr>
      </p:pic>
    </p:spTree>
    <p:extLst>
      <p:ext uri="{BB962C8B-B14F-4D97-AF65-F5344CB8AC3E}">
        <p14:creationId xmlns="" xmlns:p14="http://schemas.microsoft.com/office/powerpoint/2010/main" val="3494536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12.pdf"/>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rot="5400000">
            <a:off x="1858696" y="2064682"/>
            <a:ext cx="5373022" cy="4213614"/>
          </a:xfrm>
          <a:prstGeom prst="rect">
            <a:avLst/>
          </a:prstGeom>
        </p:spPr>
      </p:pic>
    </p:spTree>
    <p:extLst>
      <p:ext uri="{BB962C8B-B14F-4D97-AF65-F5344CB8AC3E}">
        <p14:creationId xmlns="" xmlns:p14="http://schemas.microsoft.com/office/powerpoint/2010/main" val="3885103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13.pdf"/>
          <p:cNvPicPr>
            <a:picLocks noChangeAspect="1"/>
          </p:cNvPicPr>
          <p:nvPr/>
        </p:nvPicPr>
        <p:blipFill rotWithShape="1">
          <a:blip r:embed="rId3" cstate="print">
            <a:extLst>
              <a:ext uri="{28A0092B-C50C-407E-A947-70E740481C1C}">
                <a14:useLocalDpi xmlns="" xmlns:a14="http://schemas.microsoft.com/office/drawing/2010/main" val="0"/>
              </a:ext>
            </a:extLst>
          </a:blip>
          <a:srcRect t="622" r="3137"/>
          <a:stretch/>
        </p:blipFill>
        <p:spPr>
          <a:xfrm rot="5400000">
            <a:off x="1732715" y="1996604"/>
            <a:ext cx="5340343" cy="4233773"/>
          </a:xfrm>
          <a:prstGeom prst="rect">
            <a:avLst/>
          </a:prstGeom>
        </p:spPr>
      </p:pic>
    </p:spTree>
    <p:extLst>
      <p:ext uri="{BB962C8B-B14F-4D97-AF65-F5344CB8AC3E}">
        <p14:creationId xmlns="" xmlns:p14="http://schemas.microsoft.com/office/powerpoint/2010/main" val="2288867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14.pdf"/>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rot="5400000">
            <a:off x="1927953" y="1972679"/>
            <a:ext cx="5386359" cy="4384283"/>
          </a:xfrm>
          <a:prstGeom prst="rect">
            <a:avLst/>
          </a:prstGeom>
        </p:spPr>
      </p:pic>
    </p:spTree>
    <p:extLst>
      <p:ext uri="{BB962C8B-B14F-4D97-AF65-F5344CB8AC3E}">
        <p14:creationId xmlns="" xmlns:p14="http://schemas.microsoft.com/office/powerpoint/2010/main" val="33285627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15.pdf"/>
          <p:cNvPicPr>
            <a:picLocks noChangeAspect="1"/>
          </p:cNvPicPr>
          <p:nvPr/>
        </p:nvPicPr>
        <p:blipFill rotWithShape="1">
          <a:blip r:embed="rId3" cstate="print">
            <a:extLst>
              <a:ext uri="{28A0092B-C50C-407E-A947-70E740481C1C}">
                <a14:useLocalDpi xmlns="" xmlns:a14="http://schemas.microsoft.com/office/drawing/2010/main" val="0"/>
              </a:ext>
            </a:extLst>
          </a:blip>
          <a:srcRect l="21298" t="429" r="3370" b="-82"/>
          <a:stretch/>
        </p:blipFill>
        <p:spPr>
          <a:xfrm rot="5400000">
            <a:off x="1884488" y="1461817"/>
            <a:ext cx="5422898" cy="5543345"/>
          </a:xfrm>
          <a:prstGeom prst="rect">
            <a:avLst/>
          </a:prstGeom>
        </p:spPr>
      </p:pic>
    </p:spTree>
    <p:extLst>
      <p:ext uri="{BB962C8B-B14F-4D97-AF65-F5344CB8AC3E}">
        <p14:creationId xmlns="" xmlns:p14="http://schemas.microsoft.com/office/powerpoint/2010/main" val="7702038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16.pdf"/>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rot="5400000">
            <a:off x="1686822" y="2067822"/>
            <a:ext cx="5315802" cy="4112154"/>
          </a:xfrm>
          <a:prstGeom prst="rect">
            <a:avLst/>
          </a:prstGeom>
        </p:spPr>
      </p:pic>
    </p:spTree>
    <p:extLst>
      <p:ext uri="{BB962C8B-B14F-4D97-AF65-F5344CB8AC3E}">
        <p14:creationId xmlns="" xmlns:p14="http://schemas.microsoft.com/office/powerpoint/2010/main" val="37333902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17.pdf"/>
          <p:cNvPicPr>
            <a:picLocks noChangeAspect="1"/>
          </p:cNvPicPr>
          <p:nvPr/>
        </p:nvPicPr>
        <p:blipFill rotWithShape="1">
          <a:blip r:embed="rId3" cstate="print">
            <a:extLst>
              <a:ext uri="{28A0092B-C50C-407E-A947-70E740481C1C}">
                <a14:useLocalDpi xmlns="" xmlns:a14="http://schemas.microsoft.com/office/drawing/2010/main" val="0"/>
              </a:ext>
            </a:extLst>
          </a:blip>
          <a:srcRect t="-3"/>
          <a:stretch/>
        </p:blipFill>
        <p:spPr>
          <a:xfrm rot="5400000">
            <a:off x="1739985" y="2002646"/>
            <a:ext cx="5366200" cy="4274170"/>
          </a:xfrm>
          <a:prstGeom prst="rect">
            <a:avLst/>
          </a:prstGeom>
        </p:spPr>
      </p:pic>
    </p:spTree>
    <p:extLst>
      <p:ext uri="{BB962C8B-B14F-4D97-AF65-F5344CB8AC3E}">
        <p14:creationId xmlns="" xmlns:p14="http://schemas.microsoft.com/office/powerpoint/2010/main" val="42302386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18.pdf"/>
          <p:cNvPicPr>
            <a:picLocks noChangeAspect="1"/>
          </p:cNvPicPr>
          <p:nvPr/>
        </p:nvPicPr>
        <p:blipFill rotWithShape="1">
          <a:blip r:embed="rId3" cstate="print">
            <a:extLst>
              <a:ext uri="{28A0092B-C50C-407E-A947-70E740481C1C}">
                <a14:useLocalDpi xmlns="" xmlns:a14="http://schemas.microsoft.com/office/drawing/2010/main" val="0"/>
              </a:ext>
            </a:extLst>
          </a:blip>
          <a:srcRect l="4896" t="2" r="5697" b="1621"/>
          <a:stretch/>
        </p:blipFill>
        <p:spPr>
          <a:xfrm rot="5400000">
            <a:off x="1655827" y="1912210"/>
            <a:ext cx="5346042" cy="4545544"/>
          </a:xfrm>
          <a:prstGeom prst="rect">
            <a:avLst/>
          </a:prstGeom>
        </p:spPr>
      </p:pic>
    </p:spTree>
    <p:extLst>
      <p:ext uri="{BB962C8B-B14F-4D97-AF65-F5344CB8AC3E}">
        <p14:creationId xmlns="" xmlns:p14="http://schemas.microsoft.com/office/powerpoint/2010/main" val="4241896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Story of </a:t>
            </a:r>
            <a:r>
              <a:rPr lang="en-US" dirty="0" err="1" smtClean="0"/>
              <a:t>Aminta</a:t>
            </a:r>
            <a:endParaRPr lang="en-US" dirty="0"/>
          </a:p>
        </p:txBody>
      </p:sp>
      <p:pic>
        <p:nvPicPr>
          <p:cNvPr id="5" name="Picture 4" descr="SB104_Feasibility_Illustrations_Part1.pdf"/>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rot="5400000">
            <a:off x="1773626" y="1985905"/>
            <a:ext cx="5312021" cy="4283494"/>
          </a:xfrm>
          <a:prstGeom prst="rect">
            <a:avLst/>
          </a:prstGeom>
        </p:spPr>
      </p:pic>
    </p:spTree>
    <p:extLst>
      <p:ext uri="{BB962C8B-B14F-4D97-AF65-F5344CB8AC3E}">
        <p14:creationId xmlns="" xmlns:p14="http://schemas.microsoft.com/office/powerpoint/2010/main" val="42384208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 Choose a Product or Service to Sell</a:t>
            </a:r>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2667000" y="1905000"/>
            <a:ext cx="3424237" cy="3960951"/>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 Find Out If People Will Buy the Product or Service</a:t>
            </a:r>
            <a:endParaRPr 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2488582" y="1981200"/>
            <a:ext cx="4140817" cy="374046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 Determine How the Business Will Operate</a:t>
            </a:r>
            <a:endParaRPr lang="en-U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1638300" y="2029619"/>
            <a:ext cx="5867400" cy="366712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Calculate Business Expenses</a:t>
            </a:r>
            <a:endParaRPr lang="en-US"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1828800" y="2057400"/>
            <a:ext cx="5208470" cy="370075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Estimate Sales Income</a:t>
            </a:r>
            <a:endParaRPr lang="en-US" dirty="0"/>
          </a:p>
        </p:txBody>
      </p:sp>
      <p:pic>
        <p:nvPicPr>
          <p:cNvPr id="5122" name="Picture 2"/>
          <p:cNvPicPr>
            <a:picLocks noGrp="1" noChangeAspect="1" noChangeArrowheads="1"/>
          </p:cNvPicPr>
          <p:nvPr>
            <p:ph idx="1"/>
          </p:nvPr>
        </p:nvPicPr>
        <p:blipFill>
          <a:blip r:embed="rId2" cstate="print"/>
          <a:srcRect/>
          <a:stretch>
            <a:fillRect/>
          </a:stretch>
        </p:blipFill>
        <p:spPr bwMode="auto">
          <a:xfrm>
            <a:off x="1905000" y="1981200"/>
            <a:ext cx="5029199" cy="3697616"/>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8200" cy="1143000"/>
          </a:xfrm>
        </p:spPr>
        <p:txBody>
          <a:bodyPr>
            <a:normAutofit fontScale="90000"/>
          </a:bodyPr>
          <a:lstStyle/>
          <a:p>
            <a:r>
              <a:rPr lang="en-US" dirty="0" smtClean="0"/>
              <a:t>6) Decide:  is the Business a Good Idea?</a:t>
            </a:r>
            <a:endParaRPr lang="en-US" dirty="0"/>
          </a:p>
        </p:txBody>
      </p:sp>
      <p:pic>
        <p:nvPicPr>
          <p:cNvPr id="6146" name="Picture 2"/>
          <p:cNvPicPr>
            <a:picLocks noGrp="1" noChangeAspect="1" noChangeArrowheads="1"/>
          </p:cNvPicPr>
          <p:nvPr>
            <p:ph idx="1"/>
          </p:nvPr>
        </p:nvPicPr>
        <p:blipFill>
          <a:blip r:embed="rId2" cstate="print"/>
          <a:srcRect/>
          <a:stretch>
            <a:fillRect/>
          </a:stretch>
        </p:blipFill>
        <p:spPr bwMode="auto">
          <a:xfrm>
            <a:off x="2438400" y="1905000"/>
            <a:ext cx="3809999" cy="3915467"/>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Six Steps to Select an IGA</a:t>
            </a:r>
            <a:endParaRPr lang="en-US" dirty="0"/>
          </a:p>
        </p:txBody>
      </p:sp>
      <p:sp>
        <p:nvSpPr>
          <p:cNvPr id="3" name="Content Placeholder 2"/>
          <p:cNvSpPr>
            <a:spLocks noGrp="1"/>
          </p:cNvSpPr>
          <p:nvPr>
            <p:ph idx="1"/>
          </p:nvPr>
        </p:nvSpPr>
        <p:spPr/>
        <p:txBody>
          <a:bodyPr>
            <a:normAutofit/>
          </a:bodyPr>
          <a:lstStyle/>
          <a:p>
            <a:pPr lvl="0"/>
            <a:r>
              <a:rPr lang="en-US" dirty="0" smtClean="0"/>
              <a:t>Choose a product or business to sell</a:t>
            </a:r>
          </a:p>
          <a:p>
            <a:pPr lvl="0"/>
            <a:r>
              <a:rPr lang="en-US" dirty="0" smtClean="0"/>
              <a:t>Find out if people will buy the product or service</a:t>
            </a:r>
          </a:p>
          <a:p>
            <a:pPr lvl="0"/>
            <a:r>
              <a:rPr lang="en-US" dirty="0" smtClean="0"/>
              <a:t>Determine how the business will operate</a:t>
            </a:r>
          </a:p>
          <a:p>
            <a:pPr lvl="0"/>
            <a:r>
              <a:rPr lang="en-US" dirty="0" smtClean="0"/>
              <a:t>Calculate business expenses</a:t>
            </a:r>
          </a:p>
          <a:p>
            <a:pPr lvl="0"/>
            <a:r>
              <a:rPr lang="en-US" dirty="0" smtClean="0"/>
              <a:t>Estimate sales income</a:t>
            </a:r>
          </a:p>
          <a:p>
            <a:pPr lvl="0"/>
            <a:r>
              <a:rPr lang="en-US" dirty="0" smtClean="0"/>
              <a:t>Decide: Is the IGA a good idea?</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IGA Sessions</a:t>
            </a:r>
            <a:endParaRPr lang="en-US" dirty="0"/>
          </a:p>
        </p:txBody>
      </p:sp>
      <p:sp>
        <p:nvSpPr>
          <p:cNvPr id="3" name="Content Placeholder 2"/>
          <p:cNvSpPr>
            <a:spLocks noGrp="1"/>
          </p:cNvSpPr>
          <p:nvPr>
            <p:ph idx="1"/>
          </p:nvPr>
        </p:nvSpPr>
        <p:spPr/>
        <p:txBody>
          <a:bodyPr>
            <a:normAutofit fontScale="77500" lnSpcReduction="20000"/>
          </a:bodyPr>
          <a:lstStyle/>
          <a:p>
            <a:pPr lvl="0">
              <a:lnSpc>
                <a:spcPts val="3700"/>
              </a:lnSpc>
              <a:spcBef>
                <a:spcPts val="0"/>
              </a:spcBef>
            </a:pPr>
            <a:r>
              <a:rPr lang="en-US" dirty="0" smtClean="0"/>
              <a:t>Selecting an IGA – Choose a product or service</a:t>
            </a:r>
          </a:p>
          <a:p>
            <a:pPr lvl="0">
              <a:lnSpc>
                <a:spcPts val="3700"/>
              </a:lnSpc>
              <a:spcBef>
                <a:spcPts val="0"/>
              </a:spcBef>
            </a:pPr>
            <a:r>
              <a:rPr lang="en-US" dirty="0" smtClean="0"/>
              <a:t>Customer Demand – Will people buy the product or service</a:t>
            </a:r>
          </a:p>
          <a:p>
            <a:pPr lvl="0">
              <a:lnSpc>
                <a:spcPts val="3700"/>
              </a:lnSpc>
              <a:spcBef>
                <a:spcPts val="0"/>
              </a:spcBef>
            </a:pPr>
            <a:r>
              <a:rPr lang="en-US" dirty="0" smtClean="0"/>
              <a:t>Managing – Determine how the business will operate</a:t>
            </a:r>
          </a:p>
          <a:p>
            <a:pPr lvl="0">
              <a:lnSpc>
                <a:spcPts val="3700"/>
              </a:lnSpc>
              <a:spcBef>
                <a:spcPts val="0"/>
              </a:spcBef>
            </a:pPr>
            <a:r>
              <a:rPr lang="en-US" dirty="0" smtClean="0"/>
              <a:t>Costs – Calculate our IGA’s expenses</a:t>
            </a:r>
          </a:p>
          <a:p>
            <a:pPr lvl="0">
              <a:lnSpc>
                <a:spcPts val="3700"/>
              </a:lnSpc>
              <a:spcBef>
                <a:spcPts val="0"/>
              </a:spcBef>
            </a:pPr>
            <a:r>
              <a:rPr lang="en-US" dirty="0" smtClean="0"/>
              <a:t>Sales &amp; Profit – Set a price, estimate our sales income &amp;  calculate a profit</a:t>
            </a:r>
          </a:p>
          <a:p>
            <a:pPr>
              <a:lnSpc>
                <a:spcPts val="3700"/>
              </a:lnSpc>
              <a:spcBef>
                <a:spcPts val="0"/>
              </a:spcBef>
            </a:pPr>
            <a:r>
              <a:rPr lang="en-US" dirty="0" smtClean="0"/>
              <a:t>Marketing – Learn some basic marketing strategies</a:t>
            </a:r>
          </a:p>
          <a:p>
            <a:pPr>
              <a:lnSpc>
                <a:spcPts val="3700"/>
              </a:lnSpc>
              <a:spcBef>
                <a:spcPts val="0"/>
              </a:spcBef>
            </a:pPr>
            <a:r>
              <a:rPr lang="en-US" dirty="0" smtClean="0"/>
              <a:t>IGA Fair – Learn how to make some products</a:t>
            </a:r>
          </a:p>
          <a:p>
            <a:pPr lvl="0">
              <a:lnSpc>
                <a:spcPts val="3700"/>
              </a:lnSpc>
              <a:spcBef>
                <a:spcPts val="0"/>
              </a:spcBef>
            </a:pPr>
            <a:r>
              <a:rPr lang="en-US" dirty="0" smtClean="0"/>
              <a:t>Recordkeeping – Learn a simple recordkeeping system</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IGA Considerations</a:t>
            </a:r>
            <a:endParaRPr lang="en-US"/>
          </a:p>
        </p:txBody>
      </p:sp>
      <p:sp>
        <p:nvSpPr>
          <p:cNvPr id="3" name="Content Placeholder 2"/>
          <p:cNvSpPr>
            <a:spLocks noGrp="1"/>
          </p:cNvSpPr>
          <p:nvPr>
            <p:ph idx="1"/>
          </p:nvPr>
        </p:nvSpPr>
        <p:spPr/>
        <p:txBody>
          <a:bodyPr/>
          <a:lstStyle/>
          <a:p>
            <a:pPr lvl="0"/>
            <a:r>
              <a:rPr lang="en-US" dirty="0" smtClean="0"/>
              <a:t>What people buy or want to buy?</a:t>
            </a:r>
          </a:p>
          <a:p>
            <a:pPr lvl="0"/>
            <a:r>
              <a:rPr lang="en-US" dirty="0" smtClean="0"/>
              <a:t>What we can do and </a:t>
            </a:r>
            <a:r>
              <a:rPr lang="en-US" smtClean="0"/>
              <a:t>how do we </a:t>
            </a:r>
            <a:r>
              <a:rPr lang="en-US" dirty="0" smtClean="0"/>
              <a:t>want to work?</a:t>
            </a:r>
          </a:p>
          <a:p>
            <a:pPr lvl="0"/>
            <a:r>
              <a:rPr lang="en-US" dirty="0" smtClean="0"/>
              <a:t>What benefits we want to gain?</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B104_Feasibility_Illustrations_Part2.pdf"/>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rot="5400000">
            <a:off x="1892010" y="2068430"/>
            <a:ext cx="5335960" cy="4243180"/>
          </a:xfrm>
          <a:prstGeom prst="rect">
            <a:avLst/>
          </a:prstGeom>
        </p:spPr>
      </p:pic>
    </p:spTree>
    <p:extLst>
      <p:ext uri="{BB962C8B-B14F-4D97-AF65-F5344CB8AC3E}">
        <p14:creationId xmlns="" xmlns:p14="http://schemas.microsoft.com/office/powerpoint/2010/main" val="261576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3.pdf"/>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rot="5400000">
            <a:off x="1970164" y="2021182"/>
            <a:ext cx="5271704" cy="4212942"/>
          </a:xfrm>
          <a:prstGeom prst="rect">
            <a:avLst/>
          </a:prstGeom>
        </p:spPr>
      </p:pic>
    </p:spTree>
    <p:extLst>
      <p:ext uri="{BB962C8B-B14F-4D97-AF65-F5344CB8AC3E}">
        <p14:creationId xmlns="" xmlns:p14="http://schemas.microsoft.com/office/powerpoint/2010/main" val="734665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4.pdf"/>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rot="5400000">
            <a:off x="1539920" y="1846695"/>
            <a:ext cx="5406515" cy="4616096"/>
          </a:xfrm>
          <a:prstGeom prst="rect">
            <a:avLst/>
          </a:prstGeom>
        </p:spPr>
      </p:pic>
    </p:spTree>
    <p:extLst>
      <p:ext uri="{BB962C8B-B14F-4D97-AF65-F5344CB8AC3E}">
        <p14:creationId xmlns="" xmlns:p14="http://schemas.microsoft.com/office/powerpoint/2010/main" val="1177328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5.pdf"/>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rot="5400000">
            <a:off x="1909482" y="2138083"/>
            <a:ext cx="5325035" cy="4114800"/>
          </a:xfrm>
          <a:prstGeom prst="rect">
            <a:avLst/>
          </a:prstGeom>
        </p:spPr>
      </p:pic>
    </p:spTree>
    <p:extLst>
      <p:ext uri="{BB962C8B-B14F-4D97-AF65-F5344CB8AC3E}">
        <p14:creationId xmlns="" xmlns:p14="http://schemas.microsoft.com/office/powerpoint/2010/main" val="1178028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6.pdf"/>
          <p:cNvPicPr>
            <a:picLocks noChangeAspect="1"/>
          </p:cNvPicPr>
          <p:nvPr/>
        </p:nvPicPr>
        <p:blipFill rotWithShape="1">
          <a:blip r:embed="rId3" cstate="print">
            <a:extLst>
              <a:ext uri="{28A0092B-C50C-407E-A947-70E740481C1C}">
                <a14:useLocalDpi xmlns="" xmlns:a14="http://schemas.microsoft.com/office/drawing/2010/main" val="0"/>
              </a:ext>
            </a:extLst>
          </a:blip>
          <a:srcRect b="-1064"/>
          <a:stretch/>
        </p:blipFill>
        <p:spPr>
          <a:xfrm rot="5400000">
            <a:off x="1771733" y="1725750"/>
            <a:ext cx="5376281" cy="4888223"/>
          </a:xfrm>
          <a:prstGeom prst="rect">
            <a:avLst/>
          </a:prstGeom>
        </p:spPr>
      </p:pic>
    </p:spTree>
    <p:extLst>
      <p:ext uri="{BB962C8B-B14F-4D97-AF65-F5344CB8AC3E}">
        <p14:creationId xmlns="" xmlns:p14="http://schemas.microsoft.com/office/powerpoint/2010/main" val="20241084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7.pdf"/>
          <p:cNvPicPr>
            <a:picLocks noChangeAspect="1"/>
          </p:cNvPicPr>
          <p:nvPr/>
        </p:nvPicPr>
        <p:blipFill rotWithShape="1">
          <a:blip r:embed="rId3" cstate="print">
            <a:extLst>
              <a:ext uri="{28A0092B-C50C-407E-A947-70E740481C1C}">
                <a14:useLocalDpi xmlns="" xmlns:a14="http://schemas.microsoft.com/office/drawing/2010/main" val="0"/>
              </a:ext>
            </a:extLst>
          </a:blip>
          <a:srcRect t="-639"/>
          <a:stretch/>
        </p:blipFill>
        <p:spPr>
          <a:xfrm rot="5400000">
            <a:off x="2084177" y="1907169"/>
            <a:ext cx="5346041" cy="4555622"/>
          </a:xfrm>
          <a:prstGeom prst="rect">
            <a:avLst/>
          </a:prstGeom>
        </p:spPr>
      </p:pic>
    </p:spTree>
    <p:extLst>
      <p:ext uri="{BB962C8B-B14F-4D97-AF65-F5344CB8AC3E}">
        <p14:creationId xmlns="" xmlns:p14="http://schemas.microsoft.com/office/powerpoint/2010/main" val="3479416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B104_Feasibility_Illustrations_Part8.pdf"/>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rot="5400000">
            <a:off x="1837245" y="1918602"/>
            <a:ext cx="5366201" cy="4424598"/>
          </a:xfrm>
          <a:prstGeom prst="rect">
            <a:avLst/>
          </a:prstGeom>
        </p:spPr>
      </p:pic>
    </p:spTree>
    <p:extLst>
      <p:ext uri="{BB962C8B-B14F-4D97-AF65-F5344CB8AC3E}">
        <p14:creationId xmlns="" xmlns:p14="http://schemas.microsoft.com/office/powerpoint/2010/main" val="2540957465"/>
      </p:ext>
    </p:extLst>
  </p:cSld>
  <p:clrMapOvr>
    <a:masterClrMapping/>
  </p:clrMapOvr>
</p:sld>
</file>

<file path=ppt/theme/theme1.xml><?xml version="1.0" encoding="utf-8"?>
<a:theme xmlns:a="http://schemas.openxmlformats.org/drawingml/2006/main" name="CED Presentation Template 12.22.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CED Presentation Template 12.22.11</Template>
  <TotalTime>485</TotalTime>
  <Words>1849</Words>
  <Application>Microsoft Office PowerPoint</Application>
  <PresentationFormat>On-screen Show (4:3)</PresentationFormat>
  <Paragraphs>95</Paragraphs>
  <Slides>28</Slides>
  <Notes>18</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CED Presentation Template 12.22.11</vt:lpstr>
      <vt:lpstr>Selecting an Income Generation Activity (IGA)</vt:lpstr>
      <vt:lpstr>The Story of Aminta</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1) Choose a Product or Service to Sell</vt:lpstr>
      <vt:lpstr>2) Find Out If People Will Buy the Product or Service</vt:lpstr>
      <vt:lpstr>3) Determine How the Business Will Operate</vt:lpstr>
      <vt:lpstr>4) Calculate Business Expenses</vt:lpstr>
      <vt:lpstr>5) Estimate Sales Income</vt:lpstr>
      <vt:lpstr>6) Decide:  is the Business a Good Idea?</vt:lpstr>
      <vt:lpstr>Six Steps to Select an IGA</vt:lpstr>
      <vt:lpstr>IGA Sessions</vt:lpstr>
      <vt:lpstr>IGA Considerations</vt:lpstr>
    </vt:vector>
  </TitlesOfParts>
  <Company>US Peace Corps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Selecting and IGA</dc:title>
  <dc:creator>rbanton</dc:creator>
  <cp:lastModifiedBy>hchristofferson</cp:lastModifiedBy>
  <cp:revision>39</cp:revision>
  <dcterms:created xsi:type="dcterms:W3CDTF">2013-03-25T22:14:34Z</dcterms:created>
  <dcterms:modified xsi:type="dcterms:W3CDTF">2013-07-05T14:29:27Z</dcterms:modified>
</cp:coreProperties>
</file>