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tiff" ContentType="image/tiff"/>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8"/>
  </p:notesMasterIdLst>
  <p:handoutMasterIdLst>
    <p:handoutMasterId r:id="rId9"/>
  </p:handoutMasterIdLst>
  <p:sldIdLst>
    <p:sldId id="342" r:id="rId2"/>
    <p:sldId id="413" r:id="rId3"/>
    <p:sldId id="414" r:id="rId4"/>
    <p:sldId id="415" r:id="rId5"/>
    <p:sldId id="416" r:id="rId6"/>
    <p:sldId id="411" r:id="rId7"/>
  </p:sldIdLst>
  <p:sldSz cx="9144000" cy="6858000" type="screen4x3"/>
  <p:notesSz cx="6858000" cy="9144000"/>
  <p:defaultTextStyle>
    <a:defPPr>
      <a:defRPr lang="en-US"/>
    </a:defPPr>
    <a:lvl1pPr algn="ctr" rtl="0" eaLnBrk="0" fontAlgn="base" hangingPunct="0">
      <a:spcBef>
        <a:spcPct val="0"/>
      </a:spcBef>
      <a:spcAft>
        <a:spcPct val="0"/>
      </a:spcAft>
      <a:defRPr kern="1200">
        <a:solidFill>
          <a:schemeClr val="tx1"/>
        </a:solidFill>
        <a:latin typeface="Arial" pitchFamily="34" charset="0"/>
        <a:ea typeface="+mn-ea"/>
        <a:cs typeface="+mn-cs"/>
      </a:defRPr>
    </a:lvl1pPr>
    <a:lvl2pPr marL="457200" algn="ctr" rtl="0" eaLnBrk="0" fontAlgn="base" hangingPunct="0">
      <a:spcBef>
        <a:spcPct val="0"/>
      </a:spcBef>
      <a:spcAft>
        <a:spcPct val="0"/>
      </a:spcAft>
      <a:defRPr kern="1200">
        <a:solidFill>
          <a:schemeClr val="tx1"/>
        </a:solidFill>
        <a:latin typeface="Arial" pitchFamily="34" charset="0"/>
        <a:ea typeface="+mn-ea"/>
        <a:cs typeface="+mn-cs"/>
      </a:defRPr>
    </a:lvl2pPr>
    <a:lvl3pPr marL="914400" algn="ctr" rtl="0" eaLnBrk="0" fontAlgn="base" hangingPunct="0">
      <a:spcBef>
        <a:spcPct val="0"/>
      </a:spcBef>
      <a:spcAft>
        <a:spcPct val="0"/>
      </a:spcAft>
      <a:defRPr kern="1200">
        <a:solidFill>
          <a:schemeClr val="tx1"/>
        </a:solidFill>
        <a:latin typeface="Arial" pitchFamily="34" charset="0"/>
        <a:ea typeface="+mn-ea"/>
        <a:cs typeface="+mn-cs"/>
      </a:defRPr>
    </a:lvl3pPr>
    <a:lvl4pPr marL="1371600" algn="ctr" rtl="0" eaLnBrk="0" fontAlgn="base" hangingPunct="0">
      <a:spcBef>
        <a:spcPct val="0"/>
      </a:spcBef>
      <a:spcAft>
        <a:spcPct val="0"/>
      </a:spcAft>
      <a:defRPr kern="1200">
        <a:solidFill>
          <a:schemeClr val="tx1"/>
        </a:solidFill>
        <a:latin typeface="Arial" pitchFamily="34" charset="0"/>
        <a:ea typeface="+mn-ea"/>
        <a:cs typeface="+mn-cs"/>
      </a:defRPr>
    </a:lvl4pPr>
    <a:lvl5pPr marL="1828800" algn="ctr" rtl="0" eaLnBrk="0" fontAlgn="base" hangingPunct="0">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huff" initials="r" lastIdx="1"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34" autoAdjust="0"/>
    <p:restoredTop sz="68067" autoAdjust="0"/>
  </p:normalViewPr>
  <p:slideViewPr>
    <p:cSldViewPr>
      <p:cViewPr varScale="1">
        <p:scale>
          <a:sx n="59" d="100"/>
          <a:sy n="59" d="100"/>
        </p:scale>
        <p:origin x="-126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5" d="100"/>
          <a:sy n="85" d="100"/>
        </p:scale>
        <p:origin x="-1674"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01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9011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9011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endParaRPr lang="en-US"/>
          </a:p>
        </p:txBody>
      </p:sp>
      <p:sp>
        <p:nvSpPr>
          <p:cNvPr id="9011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B2018812-E370-4FA7-858A-A0512D74AEA6}"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a:lvl1pPr>
          </a:lstStyle>
          <a:p>
            <a:endParaRPr lang="en-US"/>
          </a:p>
        </p:txBody>
      </p:sp>
      <p:sp>
        <p:nvSpPr>
          <p:cNvPr id="1229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p>
        </p:txBody>
      </p:sp>
      <p:sp>
        <p:nvSpPr>
          <p:cNvPr id="1229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229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29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lvl1pPr>
          </a:lstStyle>
          <a:p>
            <a:endParaRPr lang="en-US"/>
          </a:p>
        </p:txBody>
      </p:sp>
      <p:sp>
        <p:nvSpPr>
          <p:cNvPr id="1229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0441E625-6945-4E49-AFB7-67536EF6239A}"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441E625-6945-4E49-AFB7-67536EF6239A}"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Arial" pitchFamily="34" charset="0"/>
                <a:ea typeface="+mn-ea"/>
                <a:cs typeface="+mn-cs"/>
              </a:rPr>
              <a:t>‘</a:t>
            </a:r>
            <a:r>
              <a:rPr lang="en-US" sz="1200" b="1" i="1" kern="1200" dirty="0" smtClean="0">
                <a:solidFill>
                  <a:schemeClr val="tx1"/>
                </a:solidFill>
                <a:latin typeface="Arial" pitchFamily="34" charset="0"/>
                <a:ea typeface="+mn-ea"/>
                <a:cs typeface="+mn-cs"/>
              </a:rPr>
              <a:t>Content— </a:t>
            </a:r>
            <a:r>
              <a:rPr lang="en-US" sz="1200" i="1" kern="1200" dirty="0" smtClean="0">
                <a:solidFill>
                  <a:schemeClr val="tx1"/>
                </a:solidFill>
                <a:latin typeface="Arial" pitchFamily="34" charset="0"/>
                <a:ea typeface="+mn-ea"/>
                <a:cs typeface="+mn-cs"/>
              </a:rPr>
              <a:t>The content is the central idea of the message. What is the main point you want to communicate to your audience? What single idea do you hope the audience will take away from your message?</a:t>
            </a:r>
            <a:endParaRPr lang="en-US" sz="1200" kern="1200" dirty="0" smtClean="0">
              <a:solidFill>
                <a:schemeClr val="tx1"/>
              </a:solidFill>
              <a:latin typeface="Arial" pitchFamily="34" charset="0"/>
              <a:ea typeface="+mn-ea"/>
              <a:cs typeface="+mn-cs"/>
            </a:endParaRPr>
          </a:p>
          <a:p>
            <a:r>
              <a:rPr lang="en-US" sz="1200" b="1" i="1" kern="1200" dirty="0" smtClean="0">
                <a:solidFill>
                  <a:schemeClr val="tx1"/>
                </a:solidFill>
                <a:latin typeface="Arial" pitchFamily="34" charset="0"/>
                <a:ea typeface="+mn-ea"/>
                <a:cs typeface="+mn-cs"/>
              </a:rPr>
              <a:t> Language—</a:t>
            </a:r>
            <a:r>
              <a:rPr lang="en-US" sz="1200" i="1" kern="1200" dirty="0" smtClean="0">
                <a:solidFill>
                  <a:schemeClr val="tx1"/>
                </a:solidFill>
                <a:latin typeface="Arial" pitchFamily="34" charset="0"/>
                <a:ea typeface="+mn-ea"/>
                <a:cs typeface="+mn-cs"/>
              </a:rPr>
              <a:t>Language refers to the words you choose to communicate your message. Is the word choice clear or could it be interpreted differently by various audiences? Is the language appropriate for your target audience? Obviously you would use different language when appealing to university researchers, local government representatives, than you would when communicating to a youth group. Later we will look at a very interesting, but powerful short video ‘the power of words’. </a:t>
            </a:r>
            <a:endParaRPr lang="en-US" sz="1200" kern="1200" dirty="0" smtClean="0">
              <a:solidFill>
                <a:schemeClr val="tx1"/>
              </a:solidFill>
              <a:latin typeface="Arial" pitchFamily="34" charset="0"/>
              <a:ea typeface="+mn-ea"/>
              <a:cs typeface="+mn-cs"/>
            </a:endParaRPr>
          </a:p>
          <a:p>
            <a:r>
              <a:rPr lang="en-US" sz="1200" b="1" i="1" kern="1200" dirty="0" smtClean="0">
                <a:solidFill>
                  <a:schemeClr val="tx1"/>
                </a:solidFill>
                <a:latin typeface="Arial" pitchFamily="34" charset="0"/>
                <a:ea typeface="+mn-ea"/>
                <a:cs typeface="+mn-cs"/>
              </a:rPr>
              <a:t>Messenger/Source— </a:t>
            </a:r>
            <a:r>
              <a:rPr lang="en-US" sz="1200" i="1" kern="1200" dirty="0" smtClean="0">
                <a:solidFill>
                  <a:schemeClr val="tx1"/>
                </a:solidFill>
                <a:latin typeface="Arial" pitchFamily="34" charset="0"/>
                <a:ea typeface="+mn-ea"/>
                <a:cs typeface="+mn-cs"/>
              </a:rPr>
              <a:t>The messenger or source is the person who will deliver the message. Is the messenger convincing to your target audience? Is it possible to involve representatives of the community affected by the policy change as messengers? For example, can you invite a community leader to join you for a high-level meeting with a decision- maker?</a:t>
            </a:r>
            <a:r>
              <a:rPr lang="en-US" sz="1200" b="1" i="1" kern="1200" dirty="0" smtClean="0">
                <a:solidFill>
                  <a:schemeClr val="tx1"/>
                </a:solidFill>
                <a:latin typeface="Arial" pitchFamily="34" charset="0"/>
                <a:ea typeface="+mn-ea"/>
                <a:cs typeface="+mn-cs"/>
              </a:rPr>
              <a:t> </a:t>
            </a:r>
            <a:r>
              <a:rPr lang="en-US" sz="1200" i="1" kern="1200" dirty="0" smtClean="0">
                <a:solidFill>
                  <a:schemeClr val="tx1"/>
                </a:solidFill>
                <a:latin typeface="Arial" pitchFamily="34" charset="0"/>
                <a:ea typeface="+mn-ea"/>
                <a:cs typeface="+mn-cs"/>
              </a:rPr>
              <a:t>Sometimes NGOs can be effective intermediaries for the affected population at the policy making table.</a:t>
            </a:r>
            <a:endParaRPr lang="en-US" sz="1200" kern="1200" dirty="0" smtClean="0">
              <a:solidFill>
                <a:schemeClr val="tx1"/>
              </a:solidFill>
              <a:latin typeface="Arial" pitchFamily="34" charset="0"/>
              <a:ea typeface="+mn-ea"/>
              <a:cs typeface="+mn-cs"/>
            </a:endParaRPr>
          </a:p>
          <a:p>
            <a:r>
              <a:rPr lang="en-US" sz="1200" b="1" i="1" kern="1200" dirty="0" smtClean="0">
                <a:solidFill>
                  <a:schemeClr val="tx1"/>
                </a:solidFill>
                <a:latin typeface="Arial" pitchFamily="34" charset="0"/>
                <a:ea typeface="+mn-ea"/>
                <a:cs typeface="+mn-cs"/>
              </a:rPr>
              <a:t>Format/Medium—</a:t>
            </a:r>
            <a:r>
              <a:rPr lang="en-US" sz="1200" i="1" kern="1200" dirty="0" smtClean="0">
                <a:solidFill>
                  <a:schemeClr val="tx1"/>
                </a:solidFill>
                <a:latin typeface="Arial" pitchFamily="34" charset="0"/>
                <a:ea typeface="+mn-ea"/>
                <a:cs typeface="+mn-cs"/>
              </a:rPr>
              <a:t>The format or medium is the communication channel you use for message delivery.</a:t>
            </a:r>
            <a:r>
              <a:rPr lang="en-US" sz="1200" b="1" i="1" kern="1200" dirty="0" smtClean="0">
                <a:solidFill>
                  <a:schemeClr val="tx1"/>
                </a:solidFill>
                <a:latin typeface="Arial" pitchFamily="34" charset="0"/>
                <a:ea typeface="+mn-ea"/>
                <a:cs typeface="+mn-cs"/>
              </a:rPr>
              <a:t> </a:t>
            </a:r>
            <a:r>
              <a:rPr lang="en-US" sz="1200" i="1" kern="1200" dirty="0" smtClean="0">
                <a:solidFill>
                  <a:schemeClr val="tx1"/>
                </a:solidFill>
                <a:latin typeface="Arial" pitchFamily="34" charset="0"/>
                <a:ea typeface="+mn-ea"/>
                <a:cs typeface="+mn-cs"/>
              </a:rPr>
              <a:t>What is the most compelling format to reach your target audience—a signed petition, a face-to-face meeting, a TV or radio advertisement?</a:t>
            </a:r>
            <a:r>
              <a:rPr lang="en-US" sz="1200" kern="1200" dirty="0" smtClean="0">
                <a:solidFill>
                  <a:schemeClr val="tx1"/>
                </a:solidFill>
                <a:latin typeface="Arial" pitchFamily="34" charset="0"/>
                <a:ea typeface="+mn-ea"/>
                <a:cs typeface="+mn-cs"/>
              </a:rPr>
              <a:t>’</a:t>
            </a:r>
          </a:p>
          <a:p>
            <a:endParaRPr lang="en-US" dirty="0"/>
          </a:p>
        </p:txBody>
      </p:sp>
      <p:sp>
        <p:nvSpPr>
          <p:cNvPr id="4" name="Slide Number Placeholder 3"/>
          <p:cNvSpPr>
            <a:spLocks noGrp="1"/>
          </p:cNvSpPr>
          <p:nvPr>
            <p:ph type="sldNum" sz="quarter" idx="10"/>
          </p:nvPr>
        </p:nvSpPr>
        <p:spPr/>
        <p:txBody>
          <a:bodyPr/>
          <a:lstStyle/>
          <a:p>
            <a:fld id="{0441E625-6945-4E49-AFB7-67536EF6239A}"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200" kern="1200" dirty="0" smtClean="0">
                <a:solidFill>
                  <a:schemeClr val="tx1"/>
                </a:solidFill>
                <a:latin typeface="Arial" pitchFamily="34" charset="0"/>
                <a:ea typeface="+mn-ea"/>
                <a:cs typeface="+mn-cs"/>
              </a:rPr>
              <a:t>‘</a:t>
            </a:r>
            <a:r>
              <a:rPr lang="en-US" sz="1200" i="1" kern="1200" dirty="0" smtClean="0">
                <a:solidFill>
                  <a:schemeClr val="tx1"/>
                </a:solidFill>
                <a:latin typeface="Arial" pitchFamily="34" charset="0"/>
                <a:ea typeface="+mn-ea"/>
                <a:cs typeface="+mn-cs"/>
              </a:rPr>
              <a:t>Before we move on to the last ‘dimension’ of an effective message, let us see what determines which format or medium we will to deliver our advocacy message’. What criteria will they use to choose one tactic over another?</a:t>
            </a:r>
            <a:endParaRPr lang="en-US" sz="1200" kern="1200" dirty="0" smtClean="0">
              <a:solidFill>
                <a:schemeClr val="tx1"/>
              </a:solidFill>
              <a:latin typeface="Arial" pitchFamily="34" charset="0"/>
              <a:ea typeface="+mn-ea"/>
              <a:cs typeface="+mn-cs"/>
            </a:endParaRPr>
          </a:p>
          <a:p>
            <a:r>
              <a:rPr lang="en-US" sz="1200" b="1" i="1" kern="1200" dirty="0" smtClean="0">
                <a:solidFill>
                  <a:schemeClr val="tx1"/>
                </a:solidFill>
                <a:latin typeface="Arial" pitchFamily="34" charset="0"/>
                <a:ea typeface="+mn-ea"/>
                <a:cs typeface="+mn-cs"/>
              </a:rPr>
              <a:t>Cost</a:t>
            </a:r>
            <a:r>
              <a:rPr lang="en-US" sz="1200" i="1" kern="1200" dirty="0" smtClean="0">
                <a:solidFill>
                  <a:schemeClr val="tx1"/>
                </a:solidFill>
                <a:latin typeface="Arial" pitchFamily="34" charset="0"/>
                <a:ea typeface="+mn-ea"/>
                <a:cs typeface="+mn-cs"/>
              </a:rPr>
              <a:t>— Mass media such as radio or television can be very costly. An advocacy group should seek out free or reduced-cost opportunities to use mass media.</a:t>
            </a:r>
            <a:endParaRPr lang="en-US" sz="1200" kern="1200" dirty="0" smtClean="0">
              <a:solidFill>
                <a:schemeClr val="tx1"/>
              </a:solidFill>
              <a:latin typeface="Arial" pitchFamily="34" charset="0"/>
              <a:ea typeface="+mn-ea"/>
              <a:cs typeface="+mn-cs"/>
            </a:endParaRPr>
          </a:p>
          <a:p>
            <a:r>
              <a:rPr lang="en-US" sz="1200" b="1" i="1" kern="1200" dirty="0" smtClean="0">
                <a:solidFill>
                  <a:schemeClr val="tx1"/>
                </a:solidFill>
                <a:latin typeface="Arial" pitchFamily="34" charset="0"/>
                <a:ea typeface="+mn-ea"/>
                <a:cs typeface="+mn-cs"/>
              </a:rPr>
              <a:t>Risk</a:t>
            </a:r>
            <a:r>
              <a:rPr lang="en-US" sz="1200" i="1" kern="1200" dirty="0" smtClean="0">
                <a:solidFill>
                  <a:schemeClr val="tx1"/>
                </a:solidFill>
                <a:latin typeface="Arial" pitchFamily="34" charset="0"/>
                <a:ea typeface="+mn-ea"/>
                <a:cs typeface="+mn-cs"/>
              </a:rPr>
              <a:t>—Certain advocacy tactics entail more risk than others. Public debates and live forums that highlight both sides of an issue can turn into heated events. Nevertheless, risk can be minimized by careful planning, selection of speakers, rehearsals, etc.</a:t>
            </a:r>
            <a:endParaRPr lang="en-US" sz="1200" kern="1200" dirty="0" smtClean="0">
              <a:solidFill>
                <a:schemeClr val="tx1"/>
              </a:solidFill>
              <a:latin typeface="Arial" pitchFamily="34" charset="0"/>
              <a:ea typeface="+mn-ea"/>
              <a:cs typeface="+mn-cs"/>
            </a:endParaRPr>
          </a:p>
          <a:p>
            <a:r>
              <a:rPr lang="en-US" sz="1200" b="1" i="1" kern="1200" dirty="0" smtClean="0">
                <a:solidFill>
                  <a:schemeClr val="tx1"/>
                </a:solidFill>
                <a:latin typeface="Arial" pitchFamily="34" charset="0"/>
                <a:ea typeface="+mn-ea"/>
                <a:cs typeface="+mn-cs"/>
              </a:rPr>
              <a:t>Visibility</a:t>
            </a:r>
            <a:r>
              <a:rPr lang="en-US" sz="1200" i="1" kern="1200" dirty="0" smtClean="0">
                <a:solidFill>
                  <a:schemeClr val="tx1"/>
                </a:solidFill>
                <a:latin typeface="Arial" pitchFamily="34" charset="0"/>
                <a:ea typeface="+mn-ea"/>
                <a:cs typeface="+mn-cs"/>
              </a:rPr>
              <a:t>— An NGO or network may choose one tactic over another when it can use a contact or connection to raise the visibility of an event. Perhaps a celebrity or high-ranking public official is willing to visit a project site. This may provide an excellent opportunity to recruit other decision-makers to visit the site and promote a particular advocacy objective. For Municipalities, business incubators and NGOs visibility is a common element when you are writing and implementing projects; if you remember each donor asks on how do you plan to include visibility of your action in the project implementation; this is the visibility that we are talking about</a:t>
            </a:r>
            <a:r>
              <a:rPr lang="en-US" sz="1200" kern="1200" dirty="0" smtClean="0">
                <a:solidFill>
                  <a:schemeClr val="tx1"/>
                </a:solidFill>
                <a:latin typeface="Arial" pitchFamily="34" charset="0"/>
                <a:ea typeface="+mn-ea"/>
                <a:cs typeface="+mn-cs"/>
              </a:rPr>
              <a:t>.’ </a:t>
            </a:r>
          </a:p>
          <a:p>
            <a:r>
              <a:rPr lang="en-US" sz="1200" kern="1200" dirty="0" smtClean="0">
                <a:solidFill>
                  <a:schemeClr val="tx1"/>
                </a:solidFill>
                <a:latin typeface="Arial" pitchFamily="34" charset="0"/>
                <a:ea typeface="+mn-ea"/>
                <a:cs typeface="+mn-cs"/>
              </a:rPr>
              <a:t> </a:t>
            </a:r>
          </a:p>
          <a:p>
            <a:r>
              <a:rPr lang="en-US" sz="1200" kern="1200" dirty="0" smtClean="0">
                <a:solidFill>
                  <a:schemeClr val="tx1"/>
                </a:solidFill>
                <a:latin typeface="Arial" pitchFamily="34" charset="0"/>
                <a:ea typeface="+mn-ea"/>
                <a:cs typeface="+mn-cs"/>
              </a:rPr>
              <a:t>‘</a:t>
            </a:r>
            <a:r>
              <a:rPr lang="en-US" sz="1200" i="1" kern="1200" dirty="0" smtClean="0">
                <a:solidFill>
                  <a:schemeClr val="tx1"/>
                </a:solidFill>
                <a:latin typeface="Arial" pitchFamily="34" charset="0"/>
                <a:ea typeface="+mn-ea"/>
                <a:cs typeface="+mn-cs"/>
              </a:rPr>
              <a:t>The last element of an effective advocacy message is the right </a:t>
            </a:r>
            <a:r>
              <a:rPr lang="en-US" sz="1200" b="1" i="1" u="sng" kern="1200" dirty="0" smtClean="0">
                <a:solidFill>
                  <a:schemeClr val="tx1"/>
                </a:solidFill>
                <a:latin typeface="Arial" pitchFamily="34" charset="0"/>
                <a:ea typeface="+mn-ea"/>
                <a:cs typeface="+mn-cs"/>
              </a:rPr>
              <a:t>Time and Place</a:t>
            </a:r>
            <a:r>
              <a:rPr lang="en-US" sz="1200" i="1" kern="1200" dirty="0" smtClean="0">
                <a:solidFill>
                  <a:schemeClr val="tx1"/>
                </a:solidFill>
                <a:latin typeface="Arial" pitchFamily="34" charset="0"/>
                <a:ea typeface="+mn-ea"/>
                <a:cs typeface="+mn-cs"/>
              </a:rPr>
              <a:t>—When and where will you deliver your advocacy message? Is there an electoral campaign underway that might make decision makers more receptive than normal to your message? Are there other political events that you can link up with to draw more attention to your issue? Some advocacy groups connect their communication strategies to events like International Women’s Day or World AIDS Day; a lot of you are already doing this, so continue in that direction</a:t>
            </a:r>
            <a:r>
              <a:rPr lang="en-US" sz="1200" kern="1200" dirty="0" smtClean="0">
                <a:solidFill>
                  <a:schemeClr val="tx1"/>
                </a:solidFill>
                <a:latin typeface="Arial" pitchFamily="34" charset="0"/>
                <a:ea typeface="+mn-ea"/>
                <a:cs typeface="+mn-cs"/>
              </a:rPr>
              <a:t>.’</a:t>
            </a:r>
          </a:p>
          <a:p>
            <a:endParaRPr lang="en-US" dirty="0"/>
          </a:p>
        </p:txBody>
      </p:sp>
      <p:sp>
        <p:nvSpPr>
          <p:cNvPr id="4" name="Slide Number Placeholder 3"/>
          <p:cNvSpPr>
            <a:spLocks noGrp="1"/>
          </p:cNvSpPr>
          <p:nvPr>
            <p:ph type="sldNum" sz="quarter" idx="10"/>
          </p:nvPr>
        </p:nvSpPr>
        <p:spPr/>
        <p:txBody>
          <a:bodyPr/>
          <a:lstStyle/>
          <a:p>
            <a:fld id="{0441E625-6945-4E49-AFB7-67536EF6239A}"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tiff"/><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050" name="Rectangle 2"/>
          <p:cNvSpPr>
            <a:spLocks noChangeArrowheads="1"/>
          </p:cNvSpPr>
          <p:nvPr userDrawn="1"/>
        </p:nvSpPr>
        <p:spPr bwMode="auto">
          <a:xfrm>
            <a:off x="0" y="4648200"/>
            <a:ext cx="9144000" cy="2209800"/>
          </a:xfrm>
          <a:prstGeom prst="rect">
            <a:avLst/>
          </a:prstGeom>
          <a:solidFill>
            <a:srgbClr val="582C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Rectangle 2"/>
          <p:cNvSpPr>
            <a:spLocks noChangeArrowheads="1"/>
          </p:cNvSpPr>
          <p:nvPr userDrawn="1"/>
        </p:nvSpPr>
        <p:spPr bwMode="auto">
          <a:xfrm>
            <a:off x="0" y="0"/>
            <a:ext cx="9144000" cy="3276600"/>
          </a:xfrm>
          <a:prstGeom prst="rect">
            <a:avLst/>
          </a:prstGeom>
          <a:solidFill>
            <a:srgbClr val="EEECE1"/>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ctrTitle"/>
          </p:nvPr>
        </p:nvSpPr>
        <p:spPr>
          <a:xfrm>
            <a:off x="304800" y="685800"/>
            <a:ext cx="7010400" cy="1219199"/>
          </a:xfrm>
        </p:spPr>
        <p:txBody>
          <a:bodyPr/>
          <a:lstStyle>
            <a:lvl1pPr algn="l">
              <a:defRPr b="1" spc="-50" baseline="0">
                <a:solidFill>
                  <a:srgbClr val="582C00"/>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304800" y="1549878"/>
            <a:ext cx="6400800" cy="1752600"/>
          </a:xfrm>
        </p:spPr>
        <p:txBody>
          <a:bodyPr/>
          <a:lstStyle>
            <a:lvl1pPr marL="0" indent="0" algn="l">
              <a:buNone/>
              <a:defRPr>
                <a:solidFill>
                  <a:schemeClr val="bg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9" name="Picture 8"/>
          <p:cNvPicPr/>
          <p:nvPr userDrawn="1"/>
        </p:nvPicPr>
        <p:blipFill>
          <a:blip r:embed="rId2" cstate="print">
            <a:lum contrast="30000"/>
            <a:extLst>
              <a:ext uri="{28A0092B-C50C-407E-A947-70E740481C1C}">
                <a14:useLocalDpi xmlns:lc="http://schemas.openxmlformats.org/drawingml/2006/lockedCanvas" xmlns:pic="http://schemas.openxmlformats.org/drawingml/2006/picture" xmlns:arto="http://schemas.microsoft.com/office/word/2006/arto" xmlns="" xmlns:wpc="http://schemas.microsoft.com/office/word/2010/wordprocessingCanvas" xmlns:mo="http://schemas.microsoft.com/office/mac/office/2008/main" xmlns:mc="http://schemas.openxmlformats.org/markup-compatibility/2006" xmlns:mv="urn:schemas-microsoft-com:mac:vml"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7848600" y="457200"/>
            <a:ext cx="922645" cy="914400"/>
          </a:xfrm>
          <a:prstGeom prst="rect">
            <a:avLst/>
          </a:prstGeom>
        </p:spPr>
      </p:pic>
      <p:sp>
        <p:nvSpPr>
          <p:cNvPr id="2051" name="Text Box 3"/>
          <p:cNvSpPr txBox="1">
            <a:spLocks noChangeArrowheads="1"/>
          </p:cNvSpPr>
          <p:nvPr userDrawn="1"/>
        </p:nvSpPr>
        <p:spPr bwMode="auto">
          <a:xfrm>
            <a:off x="381001" y="5200650"/>
            <a:ext cx="3276599" cy="104775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1" u="none" strike="noStrike" cap="none" normalizeH="0" baseline="0" dirty="0" smtClean="0">
                <a:ln>
                  <a:noFill/>
                </a:ln>
                <a:solidFill>
                  <a:srgbClr val="DDD9C3"/>
                </a:solidFill>
                <a:effectLst/>
                <a:latin typeface="Calibri" pitchFamily="34" charset="0"/>
              </a:rPr>
              <a:t>Office of Overseas Programming &amp; Training Support (OPATS)</a:t>
            </a:r>
            <a:endParaRPr kumimoji="0" lang="en-US" sz="1600" b="0" i="0" u="none" strike="noStrike" cap="none" normalizeH="0" baseline="0" dirty="0" smtClean="0">
              <a:ln>
                <a:noFill/>
              </a:ln>
              <a:solidFill>
                <a:schemeClr val="tx1"/>
              </a:solidFill>
              <a:effectLst/>
              <a:latin typeface="Arial" pitchFamily="34" charset="0"/>
            </a:endParaRPr>
          </a:p>
        </p:txBody>
      </p:sp>
      <p:pic>
        <p:nvPicPr>
          <p:cNvPr id="27" name="Picture 26" descr="BUG 2010 031510-D1611.jpg"/>
          <p:cNvPicPr/>
          <p:nvPr userDrawn="1"/>
        </p:nvPicPr>
        <p:blipFill>
          <a:blip r:embed="rId3" cstate="print">
            <a:lum bright="10000" contrast="20000"/>
          </a:blip>
          <a:stretch>
            <a:fillRect/>
          </a:stretch>
        </p:blipFill>
        <p:spPr>
          <a:xfrm>
            <a:off x="6096000" y="2971800"/>
            <a:ext cx="3048000" cy="2021540"/>
          </a:xfrm>
          <a:prstGeom prst="rect">
            <a:avLst/>
          </a:prstGeom>
          <a:ln w="57150">
            <a:noFill/>
          </a:ln>
        </p:spPr>
      </p:pic>
      <p:pic>
        <p:nvPicPr>
          <p:cNvPr id="28" name="Picture 27" descr="UGD-2006-D116.jpg"/>
          <p:cNvPicPr/>
          <p:nvPr userDrawn="1"/>
        </p:nvPicPr>
        <p:blipFill>
          <a:blip r:embed="rId4" cstate="print">
            <a:lum bright="10000" contrast="10000"/>
          </a:blip>
          <a:srcRect t="3642"/>
          <a:stretch>
            <a:fillRect/>
          </a:stretch>
        </p:blipFill>
        <p:spPr>
          <a:xfrm>
            <a:off x="2971800" y="2979936"/>
            <a:ext cx="3124200" cy="2016194"/>
          </a:xfrm>
          <a:prstGeom prst="rect">
            <a:avLst/>
          </a:prstGeom>
          <a:ln w="57150">
            <a:noFill/>
          </a:ln>
        </p:spPr>
      </p:pic>
      <p:pic>
        <p:nvPicPr>
          <p:cNvPr id="29" name="Picture 28" descr="MGA-2006-D354.jpg"/>
          <p:cNvPicPr/>
          <p:nvPr userDrawn="1"/>
        </p:nvPicPr>
        <p:blipFill>
          <a:blip r:embed="rId5" cstate="print">
            <a:lum contrast="-10000"/>
          </a:blip>
          <a:stretch>
            <a:fillRect/>
          </a:stretch>
        </p:blipFill>
        <p:spPr>
          <a:xfrm>
            <a:off x="0" y="2971800"/>
            <a:ext cx="2987176" cy="1981200"/>
          </a:xfrm>
          <a:prstGeom prst="rect">
            <a:avLst/>
          </a:prstGeom>
          <a:ln w="57150">
            <a:noFill/>
          </a:ln>
        </p:spPr>
      </p:pic>
      <p:cxnSp>
        <p:nvCxnSpPr>
          <p:cNvPr id="14" name="Straight Connector 13"/>
          <p:cNvCxnSpPr/>
          <p:nvPr userDrawn="1"/>
        </p:nvCxnSpPr>
        <p:spPr>
          <a:xfrm>
            <a:off x="-8626" y="2981860"/>
            <a:ext cx="91440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4987504"/>
            <a:ext cx="91440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a:xfrm rot="5400000" flipH="1" flipV="1">
            <a:off x="1943100" y="3976056"/>
            <a:ext cx="20574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rot="5400000" flipH="1" flipV="1">
            <a:off x="5075926" y="3991874"/>
            <a:ext cx="20574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0D97D4-59D5-464F-AA3C-42C536FF1455}" type="datetimeFigureOut">
              <a:rPr lang="en-US" smtClean="0"/>
              <a:pPr/>
              <a:t>6/7/2013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27F7B9-550E-4F5A-A7AD-526F69D2391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0D97D4-59D5-464F-AA3C-42C536FF1455}" type="datetimeFigureOut">
              <a:rPr lang="en-US" smtClean="0"/>
              <a:pPr/>
              <a:t>6/7/2013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27F7B9-550E-4F5A-A7AD-526F69D2391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582C0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rgbClr val="582C00"/>
              </a:buCl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70D97D4-59D5-464F-AA3C-42C536FF1455}" type="datetimeFigureOut">
              <a:rPr lang="en-US" smtClean="0"/>
              <a:pPr/>
              <a:t>6/7/2013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27F7B9-550E-4F5A-A7AD-526F69D2391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70D97D4-59D5-464F-AA3C-42C536FF1455}" type="datetimeFigureOut">
              <a:rPr lang="en-US" smtClean="0"/>
              <a:pPr/>
              <a:t>6/7/2013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27F7B9-550E-4F5A-A7AD-526F69D2391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70D97D4-59D5-464F-AA3C-42C536FF1455}" type="datetimeFigureOut">
              <a:rPr lang="en-US" smtClean="0"/>
              <a:pPr/>
              <a:t>6/7/2013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27F7B9-550E-4F5A-A7AD-526F69D2391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70D97D4-59D5-464F-AA3C-42C536FF1455}" type="datetimeFigureOut">
              <a:rPr lang="en-US" smtClean="0"/>
              <a:pPr/>
              <a:t>6/7/2013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27F7B9-550E-4F5A-A7AD-526F69D2391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70D97D4-59D5-464F-AA3C-42C536FF1455}" type="datetimeFigureOut">
              <a:rPr lang="en-US" smtClean="0"/>
              <a:pPr/>
              <a:t>6/7/2013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27F7B9-550E-4F5A-A7AD-526F69D2391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0D97D4-59D5-464F-AA3C-42C536FF1455}" type="datetimeFigureOut">
              <a:rPr lang="en-US" smtClean="0"/>
              <a:pPr/>
              <a:t>6/7/2013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27F7B9-550E-4F5A-A7AD-526F69D2391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0D97D4-59D5-464F-AA3C-42C536FF1455}" type="datetimeFigureOut">
              <a:rPr lang="en-US" smtClean="0"/>
              <a:pPr/>
              <a:t>6/7/2013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27F7B9-550E-4F5A-A7AD-526F69D2391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0D97D4-59D5-464F-AA3C-42C536FF1455}" type="datetimeFigureOut">
              <a:rPr lang="en-US" smtClean="0"/>
              <a:pPr/>
              <a:t>6/7/2013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27F7B9-550E-4F5A-A7AD-526F69D2391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Rectangle 2"/>
          <p:cNvSpPr>
            <a:spLocks noChangeArrowheads="1"/>
          </p:cNvSpPr>
          <p:nvPr/>
        </p:nvSpPr>
        <p:spPr bwMode="auto">
          <a:xfrm>
            <a:off x="0" y="0"/>
            <a:ext cx="9144000" cy="1447800"/>
          </a:xfrm>
          <a:prstGeom prst="rect">
            <a:avLst/>
          </a:prstGeom>
          <a:solidFill>
            <a:schemeClr val="bg2">
              <a:lumMod val="90000"/>
            </a:schemeClr>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0D97D4-59D5-464F-AA3C-42C536FF1455}" type="datetimeFigureOut">
              <a:rPr lang="en-US" smtClean="0"/>
              <a:pPr/>
              <a:t>6/7/2013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27F7B9-550E-4F5A-A7AD-526F69D2391A}" type="slidenum">
              <a:rPr lang="en-US" smtClean="0"/>
              <a:pPr/>
              <a:t>‹#›</a:t>
            </a:fld>
            <a:endParaRPr lang="en-US"/>
          </a:p>
        </p:txBody>
      </p:sp>
      <p:pic>
        <p:nvPicPr>
          <p:cNvPr id="7" name="Picture 6"/>
          <p:cNvPicPr/>
          <p:nvPr/>
        </p:nvPicPr>
        <p:blipFill>
          <a:blip r:embed="rId13" cstate="print">
            <a:lum contrast="30000"/>
            <a:extLst>
              <a:ext uri="{28A0092B-C50C-407E-A947-70E740481C1C}">
                <a14:useLocalDpi xmlns:lc="http://schemas.openxmlformats.org/drawingml/2006/lockedCanvas" xmlns:pic="http://schemas.openxmlformats.org/drawingml/2006/picture" xmlns:arto="http://schemas.microsoft.com/office/word/2006/arto" xmlns="" xmlns:wpc="http://schemas.microsoft.com/office/word/2010/wordprocessingCanvas" xmlns:mo="http://schemas.microsoft.com/office/mac/office/2008/main" xmlns:mc="http://schemas.openxmlformats.org/markup-compatibility/2006" xmlns:mv="urn:schemas-microsoft-com:mac:vml"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8153400" y="5943600"/>
            <a:ext cx="691984" cy="685800"/>
          </a:xfrm>
          <a:prstGeom prst="rect">
            <a:avLst/>
          </a:prstGeom>
        </p:spPr>
      </p:pic>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iming>
    <p:tnLst>
      <p:par>
        <p:cTn id="1" dur="indefinite" restart="never" nodeType="tmRoot"/>
      </p:par>
    </p:tnLst>
  </p:timing>
  <p:txStyles>
    <p:titleStyle>
      <a:lvl1pPr algn="l" defTabSz="914400" rtl="0" eaLnBrk="1" latinLnBrk="0" hangingPunct="1">
        <a:spcBef>
          <a:spcPct val="0"/>
        </a:spcBef>
        <a:buNone/>
        <a:defRPr sz="4400" kern="1200">
          <a:solidFill>
            <a:srgbClr val="582C00"/>
          </a:solidFill>
          <a:latin typeface="+mj-lt"/>
          <a:ea typeface="+mj-ea"/>
          <a:cs typeface="+mj-cs"/>
        </a:defRPr>
      </a:lvl1pPr>
    </p:titleStyle>
    <p:bodyStyle>
      <a:lvl1pPr marL="342900" indent="-342900" algn="l" defTabSz="914400" rtl="0" eaLnBrk="1" latinLnBrk="0" hangingPunct="1">
        <a:spcBef>
          <a:spcPct val="20000"/>
        </a:spcBef>
        <a:buClr>
          <a:srgbClr val="582C00"/>
        </a:buClr>
        <a:buFont typeface="Wingdings" pitchFamily="2" charset="2"/>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AutoShape 2"/>
          <p:cNvSpPr>
            <a:spLocks noGrp="1" noChangeArrowheads="1"/>
          </p:cNvSpPr>
          <p:nvPr>
            <p:ph type="ctrTitle"/>
          </p:nvPr>
        </p:nvSpPr>
        <p:spPr/>
        <p:txBody>
          <a:bodyPr/>
          <a:lstStyle/>
          <a:p>
            <a:r>
              <a:rPr lang="en-US" sz="3200" spc="-100" dirty="0" smtClean="0"/>
              <a:t>Community Economic Development</a:t>
            </a:r>
            <a:r>
              <a:rPr lang="en-US" sz="3200" dirty="0">
                <a:latin typeface="MS Mincho" pitchFamily="49" charset="-128"/>
              </a:rPr>
              <a:t/>
            </a:r>
            <a:br>
              <a:rPr lang="en-US" sz="3200" dirty="0">
                <a:latin typeface="MS Mincho" pitchFamily="49" charset="-128"/>
              </a:rPr>
            </a:br>
            <a:endParaRPr lang="en-US" sz="3200" dirty="0">
              <a:latin typeface="MS Mincho" pitchFamily="49" charset="-128"/>
            </a:endParaRPr>
          </a:p>
        </p:txBody>
      </p:sp>
      <p:sp>
        <p:nvSpPr>
          <p:cNvPr id="6" name="Subtitle 2"/>
          <p:cNvSpPr>
            <a:spLocks noGrp="1"/>
          </p:cNvSpPr>
          <p:nvPr>
            <p:ph type="subTitle" idx="1"/>
          </p:nvPr>
        </p:nvSpPr>
        <p:spPr>
          <a:xfrm>
            <a:off x="381000" y="1295400"/>
            <a:ext cx="6477000" cy="1447800"/>
          </a:xfrm>
        </p:spPr>
        <p:txBody>
          <a:bodyPr>
            <a:normAutofit/>
          </a:bodyPr>
          <a:lstStyle/>
          <a:p>
            <a:r>
              <a:rPr lang="en-US" dirty="0" smtClean="0"/>
              <a:t>Advocacy Training Package</a:t>
            </a:r>
          </a:p>
          <a:p>
            <a:r>
              <a:rPr lang="en-US" dirty="0" smtClean="0"/>
              <a:t>Message Development and Delivery</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smtClean="0"/>
              <a:t>Strategic Communication</a:t>
            </a:r>
            <a:br>
              <a:rPr lang="en-US" dirty="0" smtClean="0"/>
            </a:br>
            <a:r>
              <a:rPr lang="en-US" dirty="0" smtClean="0"/>
              <a:t>Message Development and Delivery</a:t>
            </a:r>
            <a:endParaRPr lang="en-US" dirty="0"/>
          </a:p>
        </p:txBody>
      </p:sp>
      <p:sp>
        <p:nvSpPr>
          <p:cNvPr id="7" name="Content Placeholder 6"/>
          <p:cNvSpPr>
            <a:spLocks noGrp="1"/>
          </p:cNvSpPr>
          <p:nvPr>
            <p:ph idx="1"/>
          </p:nvPr>
        </p:nvSpPr>
        <p:spPr/>
        <p:txBody>
          <a:bodyPr/>
          <a:lstStyle/>
          <a:p>
            <a:pPr>
              <a:buNone/>
            </a:pPr>
            <a:r>
              <a:rPr lang="en-US" dirty="0" smtClean="0"/>
              <a:t>During this session, together we </a:t>
            </a:r>
            <a:r>
              <a:rPr lang="en-US" dirty="0" smtClean="0"/>
              <a:t>will</a:t>
            </a:r>
            <a:endParaRPr lang="en-US" dirty="0" smtClean="0"/>
          </a:p>
          <a:p>
            <a:r>
              <a:rPr lang="en-US" dirty="0" smtClean="0"/>
              <a:t>identify elements of an effective advocacy message; </a:t>
            </a:r>
          </a:p>
          <a:p>
            <a:r>
              <a:rPr lang="en-US" dirty="0" smtClean="0"/>
              <a:t>develop an effective message with the help of a worksheet tool</a:t>
            </a:r>
            <a:r>
              <a:rPr lang="en-US" dirty="0" smtClean="0"/>
              <a:t>; and </a:t>
            </a:r>
            <a:endParaRPr lang="en-US" dirty="0" smtClean="0"/>
          </a:p>
          <a:p>
            <a:r>
              <a:rPr lang="en-US" dirty="0" smtClean="0"/>
              <a:t>deliver the message through a </a:t>
            </a:r>
            <a:r>
              <a:rPr lang="en-US" dirty="0" smtClean="0"/>
              <a:t>role-play </a:t>
            </a:r>
            <a:r>
              <a:rPr lang="en-US" dirty="0" smtClean="0"/>
              <a:t>scenario.</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Five Elements of an Effective Message </a:t>
            </a:r>
            <a:endParaRPr lang="en-US" dirty="0"/>
          </a:p>
        </p:txBody>
      </p:sp>
      <p:sp>
        <p:nvSpPr>
          <p:cNvPr id="3" name="Content Placeholder 2"/>
          <p:cNvSpPr>
            <a:spLocks noGrp="1"/>
          </p:cNvSpPr>
          <p:nvPr>
            <p:ph idx="1"/>
          </p:nvPr>
        </p:nvSpPr>
        <p:spPr/>
        <p:txBody>
          <a:bodyPr/>
          <a:lstStyle/>
          <a:p>
            <a:pPr lvl="0"/>
            <a:r>
              <a:rPr lang="en-US" i="1" dirty="0" smtClean="0"/>
              <a:t>Content</a:t>
            </a:r>
            <a:endParaRPr lang="en-US" dirty="0" smtClean="0"/>
          </a:p>
          <a:p>
            <a:pPr lvl="0"/>
            <a:r>
              <a:rPr lang="en-US" i="1" dirty="0" smtClean="0"/>
              <a:t>Language</a:t>
            </a:r>
            <a:endParaRPr lang="en-US" dirty="0" smtClean="0"/>
          </a:p>
          <a:p>
            <a:pPr lvl="0"/>
            <a:r>
              <a:rPr lang="en-US" i="1" dirty="0" smtClean="0"/>
              <a:t>Messenger/Source</a:t>
            </a:r>
            <a:endParaRPr lang="en-US" dirty="0" smtClean="0"/>
          </a:p>
          <a:p>
            <a:pPr lvl="0"/>
            <a:r>
              <a:rPr lang="en-US" i="1" dirty="0" smtClean="0"/>
              <a:t>Format /Medium</a:t>
            </a:r>
            <a:endParaRPr lang="en-US" dirty="0" smtClean="0"/>
          </a:p>
          <a:p>
            <a:pPr lvl="0"/>
            <a:r>
              <a:rPr lang="en-US" i="1" dirty="0" smtClean="0"/>
              <a:t>Time and Place</a:t>
            </a:r>
            <a:endParaRPr lang="en-US" dirty="0" smtClean="0"/>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sz="3600" i="1" dirty="0" smtClean="0"/>
              <a:t/>
            </a:r>
            <a:br>
              <a:rPr lang="en-US" sz="3600" i="1" dirty="0" smtClean="0"/>
            </a:br>
            <a:r>
              <a:rPr lang="en-US" sz="4000" i="1" dirty="0" smtClean="0"/>
              <a:t>Format/Medium </a:t>
            </a:r>
            <a:r>
              <a:rPr lang="en-US" sz="4000" i="1" dirty="0" smtClean="0"/>
              <a:t>of an Effective Message </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dirty="0" smtClean="0"/>
              <a:t>Cost</a:t>
            </a:r>
          </a:p>
          <a:p>
            <a:r>
              <a:rPr lang="en-US" dirty="0" smtClean="0"/>
              <a:t>Risk</a:t>
            </a:r>
          </a:p>
          <a:p>
            <a:r>
              <a:rPr lang="en-US" dirty="0" smtClean="0"/>
              <a:t>Visibility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Message Delivery </a:t>
            </a:r>
            <a:r>
              <a:rPr lang="en-US" dirty="0" smtClean="0"/>
              <a:t>Role-Play</a:t>
            </a:r>
            <a:endParaRPr lang="en-US" dirty="0"/>
          </a:p>
        </p:txBody>
      </p:sp>
      <p:sp>
        <p:nvSpPr>
          <p:cNvPr id="3" name="Content Placeholder 2"/>
          <p:cNvSpPr>
            <a:spLocks noGrp="1"/>
          </p:cNvSpPr>
          <p:nvPr>
            <p:ph idx="1"/>
          </p:nvPr>
        </p:nvSpPr>
        <p:spPr/>
        <p:txBody>
          <a:bodyPr/>
          <a:lstStyle/>
          <a:p>
            <a:pPr>
              <a:buNone/>
            </a:pPr>
            <a:r>
              <a:rPr lang="en-US" dirty="0" smtClean="0"/>
              <a:t>Working in your small </a:t>
            </a:r>
            <a:r>
              <a:rPr lang="en-US" dirty="0" smtClean="0"/>
              <a:t>group, </a:t>
            </a:r>
            <a:r>
              <a:rPr lang="en-US" dirty="0" smtClean="0"/>
              <a:t>develop a</a:t>
            </a:r>
          </a:p>
          <a:p>
            <a:r>
              <a:rPr lang="en-US" dirty="0" smtClean="0"/>
              <a:t>5-minute dramatization showing us how you will deliver your advocacy message according to the scenario. </a:t>
            </a:r>
          </a:p>
          <a:p>
            <a:pPr>
              <a:buNone/>
            </a:pPr>
            <a:endParaRPr lang="en-US" dirty="0" smtClean="0"/>
          </a:p>
          <a:p>
            <a:pPr>
              <a:buNone/>
            </a:pPr>
            <a:r>
              <a:rPr lang="en-US" dirty="0" smtClean="0"/>
              <a:t>Preparation time: 20 </a:t>
            </a:r>
            <a:r>
              <a:rPr lang="en-US" dirty="0" smtClean="0"/>
              <a:t>minutes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682" name="AutoShape 2"/>
          <p:cNvSpPr>
            <a:spLocks noGrp="1" noChangeArrowheads="1"/>
          </p:cNvSpPr>
          <p:nvPr>
            <p:ph type="title"/>
          </p:nvPr>
        </p:nvSpPr>
        <p:spPr/>
        <p:txBody>
          <a:bodyPr/>
          <a:lstStyle/>
          <a:p>
            <a:pPr algn="ctr"/>
            <a:r>
              <a:rPr lang="en-US" dirty="0" smtClean="0"/>
              <a:t>QUESTIONS?</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ED Presentation Template 12.22.1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13168</TotalTime>
  <Words>577</Words>
  <Application>Microsoft Office PowerPoint</Application>
  <PresentationFormat>On-screen Show (4:3)</PresentationFormat>
  <Paragraphs>37</Paragraphs>
  <Slides>6</Slides>
  <Notes>3</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CED Presentation Template 12.22.11</vt:lpstr>
      <vt:lpstr>Community Economic Development </vt:lpstr>
      <vt:lpstr>Strategic Communication Message Development and Delivery</vt:lpstr>
      <vt:lpstr>Five Elements of an Effective Message </vt:lpstr>
      <vt:lpstr> Format/Medium of an Effective Message  </vt:lpstr>
      <vt:lpstr>Message Delivery Role-Play</vt:lpstr>
      <vt:lpstr>QUESTIONS?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dc:creator>
  <cp:lastModifiedBy>Mark Huffman</cp:lastModifiedBy>
  <cp:revision>231</cp:revision>
  <dcterms:created xsi:type="dcterms:W3CDTF">2002-05-05T18:07:16Z</dcterms:created>
  <dcterms:modified xsi:type="dcterms:W3CDTF">2013-06-07T19:08:29Z</dcterms:modified>
</cp:coreProperties>
</file>