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9"/>
  </p:notesMasterIdLst>
  <p:handoutMasterIdLst>
    <p:handoutMasterId r:id="rId10"/>
  </p:handoutMasterIdLst>
  <p:sldIdLst>
    <p:sldId id="342" r:id="rId2"/>
    <p:sldId id="413" r:id="rId3"/>
    <p:sldId id="414" r:id="rId4"/>
    <p:sldId id="415" r:id="rId5"/>
    <p:sldId id="417" r:id="rId6"/>
    <p:sldId id="416" r:id="rId7"/>
    <p:sldId id="411" r:id="rId8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sage" initials="k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34" autoAdjust="0"/>
    <p:restoredTop sz="68067" autoAdjust="0"/>
  </p:normalViewPr>
  <p:slideViewPr>
    <p:cSldViewPr>
      <p:cViewPr varScale="1">
        <p:scale>
          <a:sx n="59" d="100"/>
          <a:sy n="59" d="100"/>
        </p:scale>
        <p:origin x="-12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674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2018812-E370-4FA7-858A-A0512D74AEA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441E625-6945-4E49-AFB7-67536EF6239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1E625-6945-4E49-AFB7-67536EF6239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1E625-6945-4E49-AFB7-67536EF6239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tiff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 userDrawn="1"/>
        </p:nvSpPr>
        <p:spPr bwMode="auto">
          <a:xfrm>
            <a:off x="0" y="4648200"/>
            <a:ext cx="9144000" cy="2209800"/>
          </a:xfrm>
          <a:prstGeom prst="rect">
            <a:avLst/>
          </a:prstGeom>
          <a:solidFill>
            <a:srgbClr val="582C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3276600"/>
          </a:xfrm>
          <a:prstGeom prst="rect">
            <a:avLst/>
          </a:prstGeom>
          <a:solidFill>
            <a:srgbClr val="EEECE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85800"/>
            <a:ext cx="7010400" cy="1219199"/>
          </a:xfrm>
        </p:spPr>
        <p:txBody>
          <a:bodyPr/>
          <a:lstStyle>
            <a:lvl1pPr algn="l">
              <a:defRPr b="1" spc="-50" baseline="0">
                <a:solidFill>
                  <a:srgbClr val="582C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549878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/>
          <p:nvPr userDrawn="1"/>
        </p:nvPicPr>
        <p:blipFill>
          <a:blip r:embed="rId2" cstate="print">
            <a:lum contrast="30000"/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arto="http://schemas.microsoft.com/office/word/2006/arto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848600" y="457200"/>
            <a:ext cx="922645" cy="914400"/>
          </a:xfrm>
          <a:prstGeom prst="rect">
            <a:avLst/>
          </a:prstGeom>
        </p:spPr>
      </p:pic>
      <p:sp>
        <p:nvSpPr>
          <p:cNvPr id="2051" name="Text Box 3"/>
          <p:cNvSpPr txBox="1">
            <a:spLocks noChangeArrowheads="1"/>
          </p:cNvSpPr>
          <p:nvPr userDrawn="1"/>
        </p:nvSpPr>
        <p:spPr bwMode="auto">
          <a:xfrm>
            <a:off x="381001" y="5200650"/>
            <a:ext cx="3276599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rgbClr val="DDD9C3"/>
                </a:solidFill>
                <a:effectLst/>
                <a:latin typeface="Calibri" pitchFamily="34" charset="0"/>
              </a:rPr>
              <a:t>Office of Overseas Programming &amp; Training Support (OPATS)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" name="Picture 26" descr="BUG 2010 031510-D1611.jpg"/>
          <p:cNvPicPr/>
          <p:nvPr userDrawn="1"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6096000" y="2971800"/>
            <a:ext cx="3048000" cy="2021540"/>
          </a:xfrm>
          <a:prstGeom prst="rect">
            <a:avLst/>
          </a:prstGeom>
          <a:ln w="57150">
            <a:noFill/>
          </a:ln>
        </p:spPr>
      </p:pic>
      <p:pic>
        <p:nvPicPr>
          <p:cNvPr id="28" name="Picture 27" descr="UGD-2006-D116.jpg"/>
          <p:cNvPicPr/>
          <p:nvPr userDrawn="1"/>
        </p:nvPicPr>
        <p:blipFill>
          <a:blip r:embed="rId4" cstate="print">
            <a:lum bright="10000" contrast="10000"/>
          </a:blip>
          <a:srcRect t="3642"/>
          <a:stretch>
            <a:fillRect/>
          </a:stretch>
        </p:blipFill>
        <p:spPr>
          <a:xfrm>
            <a:off x="2971800" y="2979936"/>
            <a:ext cx="3124200" cy="2016194"/>
          </a:xfrm>
          <a:prstGeom prst="rect">
            <a:avLst/>
          </a:prstGeom>
          <a:ln w="57150">
            <a:noFill/>
          </a:ln>
        </p:spPr>
      </p:pic>
      <p:pic>
        <p:nvPicPr>
          <p:cNvPr id="29" name="Picture 28" descr="MGA-2006-D354.jpg"/>
          <p:cNvPicPr/>
          <p:nvPr userDrawn="1"/>
        </p:nvPicPr>
        <p:blipFill>
          <a:blip r:embed="rId5" cstate="print">
            <a:lum contrast="-10000"/>
          </a:blip>
          <a:stretch>
            <a:fillRect/>
          </a:stretch>
        </p:blipFill>
        <p:spPr>
          <a:xfrm>
            <a:off x="0" y="2971800"/>
            <a:ext cx="2987176" cy="1981200"/>
          </a:xfrm>
          <a:prstGeom prst="rect">
            <a:avLst/>
          </a:prstGeom>
          <a:ln w="57150">
            <a:noFill/>
          </a:ln>
        </p:spPr>
      </p:pic>
      <p:cxnSp>
        <p:nvCxnSpPr>
          <p:cNvPr id="14" name="Straight Connector 13"/>
          <p:cNvCxnSpPr/>
          <p:nvPr userDrawn="1"/>
        </p:nvCxnSpPr>
        <p:spPr>
          <a:xfrm>
            <a:off x="-8626" y="2981860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0" y="4987504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rot="5400000" flipH="1" flipV="1">
            <a:off x="1943100" y="3976056"/>
            <a:ext cx="20574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 rot="5400000" flipH="1" flipV="1">
            <a:off x="5075926" y="3991874"/>
            <a:ext cx="20574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582C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582C00"/>
              </a:buCl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14478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97D4-59D5-464F-AA3C-42C536FF1455}" type="datetimeFigureOut">
              <a:rPr lang="en-US" smtClean="0"/>
              <a:pPr/>
              <a:t>6/7/2013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13" cstate="print">
            <a:lum contrast="30000"/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arto="http://schemas.microsoft.com/office/word/2006/arto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8153400" y="5943600"/>
            <a:ext cx="691984" cy="685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rgbClr val="582C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582C00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spc="-100" dirty="0" smtClean="0"/>
              <a:t>Community Economic Development</a:t>
            </a:r>
            <a:r>
              <a:rPr lang="en-US" sz="3200" dirty="0">
                <a:latin typeface="MS Mincho" pitchFamily="49" charset="-128"/>
              </a:rPr>
              <a:t/>
            </a:r>
            <a:br>
              <a:rPr lang="en-US" sz="3200" dirty="0">
                <a:latin typeface="MS Mincho" pitchFamily="49" charset="-128"/>
              </a:rPr>
            </a:br>
            <a:endParaRPr lang="en-US" sz="3200" dirty="0">
              <a:latin typeface="MS Mincho" pitchFamily="49" charset="-128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81000" y="1295400"/>
            <a:ext cx="5867400" cy="1447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Advocacy Training Package</a:t>
            </a:r>
          </a:p>
          <a:p>
            <a:r>
              <a:rPr lang="en-US" dirty="0" smtClean="0"/>
              <a:t>Defining Advocacy Goals and Objectives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Defining Advocacy Goals and Objectives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dirty="0" smtClean="0"/>
              <a:t>During this session, together we </a:t>
            </a:r>
            <a:r>
              <a:rPr lang="en-US" dirty="0" smtClean="0"/>
              <a:t>will …</a:t>
            </a:r>
            <a:endParaRPr lang="en-US" dirty="0" smtClean="0"/>
          </a:p>
          <a:p>
            <a:pPr lvl="0"/>
            <a:r>
              <a:rPr lang="en-US" i="1" dirty="0" smtClean="0"/>
              <a:t>Identify at least three issues relevant to the community</a:t>
            </a:r>
            <a:endParaRPr lang="en-US" dirty="0" smtClean="0"/>
          </a:p>
          <a:p>
            <a:pPr lvl="0"/>
            <a:r>
              <a:rPr lang="en-US" i="1" dirty="0" smtClean="0"/>
              <a:t>Set an advocacy objective for at least one issue relevant to the community</a:t>
            </a:r>
            <a:endParaRPr lang="en-US" dirty="0" smtClean="0"/>
          </a:p>
          <a:p>
            <a:r>
              <a:rPr lang="en-US" i="1" dirty="0" smtClean="0"/>
              <a:t>Identify sources of support and opposition for an issue, using a power map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 – SPECIFIC</a:t>
            </a:r>
          </a:p>
          <a:p>
            <a:r>
              <a:rPr lang="en-US" dirty="0" smtClean="0"/>
              <a:t>M – MEASURABLE</a:t>
            </a:r>
          </a:p>
          <a:p>
            <a:r>
              <a:rPr lang="en-US" dirty="0" smtClean="0"/>
              <a:t>A – ACHIEVABLE</a:t>
            </a:r>
          </a:p>
          <a:p>
            <a:r>
              <a:rPr lang="en-US" dirty="0" smtClean="0"/>
              <a:t>R – REALISTIC</a:t>
            </a:r>
          </a:p>
          <a:p>
            <a:r>
              <a:rPr lang="en-US" dirty="0" smtClean="0"/>
              <a:t>T – TIME-BOUND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the Advocacy Steps Cards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Goal: A statement of the general result you want to achieve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Objectives: Incremental steps toward achieving your goal that are SMART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Advocacy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Should address three elements:</a:t>
            </a:r>
          </a:p>
          <a:p>
            <a:r>
              <a:rPr lang="en-US" dirty="0" smtClean="0"/>
              <a:t>Identify the policy actor or decision-maker</a:t>
            </a:r>
          </a:p>
          <a:p>
            <a:r>
              <a:rPr lang="en-US" dirty="0" smtClean="0"/>
              <a:t>Identify the specific policy action required</a:t>
            </a:r>
          </a:p>
          <a:p>
            <a:r>
              <a:rPr lang="en-US" dirty="0" smtClean="0"/>
              <a:t>Specify the time frame and degree of desired change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Power Map</a:t>
            </a:r>
            <a:br>
              <a:rPr lang="en-US" dirty="0" smtClean="0"/>
            </a:br>
            <a:endParaRPr lang="en-US" sz="3100" i="1" dirty="0"/>
          </a:p>
        </p:txBody>
      </p:sp>
      <p:pic>
        <p:nvPicPr>
          <p:cNvPr id="4" name="Content Placeholder 3" descr="power map photo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52600" y="2362200"/>
            <a:ext cx="4762500" cy="2977356"/>
          </a:xfrm>
        </p:spPr>
      </p:pic>
      <p:sp>
        <p:nvSpPr>
          <p:cNvPr id="5" name="TextBox 4"/>
          <p:cNvSpPr txBox="1"/>
          <p:nvPr/>
        </p:nvSpPr>
        <p:spPr>
          <a:xfrm>
            <a:off x="2910371" y="6248400"/>
            <a:ext cx="5545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(CEDPA, Advocacy Building Skills for NGO Leaders)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455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D Presentation Template 12.22.1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13599</TotalTime>
  <Words>149</Words>
  <Application>Microsoft Office PowerPoint</Application>
  <PresentationFormat>On-screen Show (4:3)</PresentationFormat>
  <Paragraphs>28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CED Presentation Template 12.22.11</vt:lpstr>
      <vt:lpstr>Community Economic Development </vt:lpstr>
      <vt:lpstr>Defining Advocacy Goals and Objectives</vt:lpstr>
      <vt:lpstr>SMART Objectives</vt:lpstr>
      <vt:lpstr>From the Advocacy Steps Cards</vt:lpstr>
      <vt:lpstr>Advocacy Objectives</vt:lpstr>
      <vt:lpstr>Power Map </vt:lpstr>
      <vt:lpstr>QUESTIONS?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Mark Huffman</cp:lastModifiedBy>
  <cp:revision>226</cp:revision>
  <dcterms:created xsi:type="dcterms:W3CDTF">2002-05-05T18:07:16Z</dcterms:created>
  <dcterms:modified xsi:type="dcterms:W3CDTF">2013-06-07T17:56:52Z</dcterms:modified>
</cp:coreProperties>
</file>