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4"/>
  </p:notesMasterIdLst>
  <p:handoutMasterIdLst>
    <p:handoutMasterId r:id="rId15"/>
  </p:handoutMasterIdLst>
  <p:sldIdLst>
    <p:sldId id="342" r:id="rId2"/>
    <p:sldId id="417" r:id="rId3"/>
    <p:sldId id="418" r:id="rId4"/>
    <p:sldId id="420" r:id="rId5"/>
    <p:sldId id="421" r:id="rId6"/>
    <p:sldId id="422" r:id="rId7"/>
    <p:sldId id="423" r:id="rId8"/>
    <p:sldId id="424" r:id="rId9"/>
    <p:sldId id="425" r:id="rId10"/>
    <p:sldId id="426" r:id="rId11"/>
    <p:sldId id="427" r:id="rId12"/>
    <p:sldId id="411" r:id="rId13"/>
  </p:sldIdLst>
  <p:sldSz cx="9144000" cy="6858000" type="screen4x3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34" autoAdjust="0"/>
    <p:restoredTop sz="74290" autoAdjust="0"/>
  </p:normalViewPr>
  <p:slideViewPr>
    <p:cSldViewPr>
      <p:cViewPr varScale="1">
        <p:scale>
          <a:sx n="65" d="100"/>
          <a:sy n="65" d="100"/>
        </p:scale>
        <p:origin x="-111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1674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901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2018812-E370-4FA7-858A-A0512D74AEA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441E625-6945-4E49-AFB7-67536EF6239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1E625-6945-4E49-AFB7-67536EF6239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tiff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 userDrawn="1"/>
        </p:nvSpPr>
        <p:spPr bwMode="auto">
          <a:xfrm>
            <a:off x="0" y="4648200"/>
            <a:ext cx="9144000" cy="2209800"/>
          </a:xfrm>
          <a:prstGeom prst="rect">
            <a:avLst/>
          </a:prstGeom>
          <a:solidFill>
            <a:srgbClr val="582C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3276600"/>
          </a:xfrm>
          <a:prstGeom prst="rect">
            <a:avLst/>
          </a:prstGeom>
          <a:solidFill>
            <a:srgbClr val="EEECE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685800"/>
            <a:ext cx="7010400" cy="1219199"/>
          </a:xfrm>
        </p:spPr>
        <p:txBody>
          <a:bodyPr/>
          <a:lstStyle>
            <a:lvl1pPr algn="l">
              <a:defRPr b="1" spc="-50" baseline="0">
                <a:solidFill>
                  <a:srgbClr val="582C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549878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/>
          <p:nvPr userDrawn="1"/>
        </p:nvPicPr>
        <p:blipFill>
          <a:blip r:embed="rId2" cstate="print">
            <a:lum contrast="30000"/>
            <a:extLst>
              <a:ext uri="{28A0092B-C50C-407E-A947-70E740481C1C}">
                <a14:useLocalDpi xmlns:lc="http://schemas.openxmlformats.org/drawingml/2006/lockedCanvas" xmlns:pic="http://schemas.openxmlformats.org/drawingml/2006/picture" xmlns:arto="http://schemas.microsoft.com/office/word/2006/arto" xmlns="" xmlns:wpc="http://schemas.microsoft.com/office/word/2010/wordprocessingCanvas" xmlns:mo="http://schemas.microsoft.com/office/mac/office/2008/main" xmlns:mc="http://schemas.openxmlformats.org/markup-compatibility/2006" xmlns:mv="urn:schemas-microsoft-com:mac:vml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848600" y="457200"/>
            <a:ext cx="922645" cy="914400"/>
          </a:xfrm>
          <a:prstGeom prst="rect">
            <a:avLst/>
          </a:prstGeom>
        </p:spPr>
      </p:pic>
      <p:sp>
        <p:nvSpPr>
          <p:cNvPr id="2051" name="Text Box 3"/>
          <p:cNvSpPr txBox="1">
            <a:spLocks noChangeArrowheads="1"/>
          </p:cNvSpPr>
          <p:nvPr userDrawn="1"/>
        </p:nvSpPr>
        <p:spPr bwMode="auto">
          <a:xfrm>
            <a:off x="381001" y="5200650"/>
            <a:ext cx="3276599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rgbClr val="DDD9C3"/>
                </a:solidFill>
                <a:effectLst/>
                <a:latin typeface="Calibri" pitchFamily="34" charset="0"/>
              </a:rPr>
              <a:t>Office of Overseas Programming &amp; Training Support (OPATS)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7" name="Picture 26" descr="BUG 2010 031510-D1611.jpg"/>
          <p:cNvPicPr/>
          <p:nvPr userDrawn="1"/>
        </p:nvPicPr>
        <p:blipFill>
          <a:blip r:embed="rId3" cstate="print">
            <a:lum bright="10000" contrast="20000"/>
          </a:blip>
          <a:stretch>
            <a:fillRect/>
          </a:stretch>
        </p:blipFill>
        <p:spPr>
          <a:xfrm>
            <a:off x="6096000" y="2971800"/>
            <a:ext cx="3048000" cy="2021540"/>
          </a:xfrm>
          <a:prstGeom prst="rect">
            <a:avLst/>
          </a:prstGeom>
          <a:ln w="57150">
            <a:noFill/>
          </a:ln>
        </p:spPr>
      </p:pic>
      <p:pic>
        <p:nvPicPr>
          <p:cNvPr id="28" name="Picture 27" descr="UGD-2006-D116.jpg"/>
          <p:cNvPicPr/>
          <p:nvPr userDrawn="1"/>
        </p:nvPicPr>
        <p:blipFill>
          <a:blip r:embed="rId4" cstate="print">
            <a:lum bright="10000" contrast="10000"/>
          </a:blip>
          <a:srcRect t="3642"/>
          <a:stretch>
            <a:fillRect/>
          </a:stretch>
        </p:blipFill>
        <p:spPr>
          <a:xfrm>
            <a:off x="2971800" y="2979936"/>
            <a:ext cx="3124200" cy="2016194"/>
          </a:xfrm>
          <a:prstGeom prst="rect">
            <a:avLst/>
          </a:prstGeom>
          <a:ln w="57150">
            <a:noFill/>
          </a:ln>
        </p:spPr>
      </p:pic>
      <p:pic>
        <p:nvPicPr>
          <p:cNvPr id="29" name="Picture 28" descr="MGA-2006-D354.jpg"/>
          <p:cNvPicPr/>
          <p:nvPr userDrawn="1"/>
        </p:nvPicPr>
        <p:blipFill>
          <a:blip r:embed="rId5" cstate="print">
            <a:lum contrast="-10000"/>
          </a:blip>
          <a:stretch>
            <a:fillRect/>
          </a:stretch>
        </p:blipFill>
        <p:spPr>
          <a:xfrm>
            <a:off x="0" y="2971800"/>
            <a:ext cx="2987176" cy="1981200"/>
          </a:xfrm>
          <a:prstGeom prst="rect">
            <a:avLst/>
          </a:prstGeom>
          <a:ln w="57150">
            <a:noFill/>
          </a:ln>
        </p:spPr>
      </p:pic>
      <p:cxnSp>
        <p:nvCxnSpPr>
          <p:cNvPr id="14" name="Straight Connector 13"/>
          <p:cNvCxnSpPr/>
          <p:nvPr userDrawn="1"/>
        </p:nvCxnSpPr>
        <p:spPr>
          <a:xfrm>
            <a:off x="-8626" y="2981860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0" y="4987504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 rot="5400000" flipH="1" flipV="1">
            <a:off x="1943100" y="3976056"/>
            <a:ext cx="20574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 rot="5400000" flipH="1" flipV="1">
            <a:off x="5075926" y="3991874"/>
            <a:ext cx="20574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582C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582C00"/>
              </a:buCl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14478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13" cstate="print">
            <a:lum contrast="30000"/>
            <a:extLst>
              <a:ext uri="{28A0092B-C50C-407E-A947-70E740481C1C}">
                <a14:useLocalDpi xmlns:lc="http://schemas.openxmlformats.org/drawingml/2006/lockedCanvas" xmlns:pic="http://schemas.openxmlformats.org/drawingml/2006/picture" xmlns:arto="http://schemas.microsoft.com/office/word/2006/arto" xmlns="" xmlns:wpc="http://schemas.microsoft.com/office/word/2010/wordprocessingCanvas" xmlns:mo="http://schemas.microsoft.com/office/mac/office/2008/main" xmlns:mc="http://schemas.openxmlformats.org/markup-compatibility/2006" xmlns:mv="urn:schemas-microsoft-com:mac:vml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8153400" y="5943600"/>
            <a:ext cx="691984" cy="6858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rgbClr val="582C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582C00"/>
        </a:buClr>
        <a:buFont typeface="Wingdings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spc="-100" dirty="0" smtClean="0"/>
              <a:t>Community Economic Development</a:t>
            </a:r>
            <a:r>
              <a:rPr lang="en-US" sz="3200" dirty="0">
                <a:latin typeface="MS Mincho" pitchFamily="49" charset="-128"/>
              </a:rPr>
              <a:t/>
            </a:r>
            <a:br>
              <a:rPr lang="en-US" sz="3200" dirty="0">
                <a:latin typeface="MS Mincho" pitchFamily="49" charset="-128"/>
              </a:rPr>
            </a:br>
            <a:endParaRPr lang="en-US" sz="3200" dirty="0">
              <a:latin typeface="MS Mincho" pitchFamily="49" charset="-128"/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81000" y="1295400"/>
            <a:ext cx="5867400" cy="1447800"/>
          </a:xfrm>
        </p:spPr>
        <p:txBody>
          <a:bodyPr/>
          <a:lstStyle/>
          <a:p>
            <a:r>
              <a:rPr lang="en-US" dirty="0" smtClean="0"/>
              <a:t>Advocacy Training Package</a:t>
            </a:r>
          </a:p>
          <a:p>
            <a:r>
              <a:rPr lang="en-US" dirty="0" smtClean="0"/>
              <a:t>Advocacy Implementation Plan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advocacy campaign will be most effective if it is planned systematically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Throughout the process….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Data Collection</a:t>
            </a:r>
            <a:endParaRPr lang="en-US" dirty="0" smtClean="0"/>
          </a:p>
          <a:p>
            <a:r>
              <a:rPr lang="en-US" dirty="0" smtClean="0"/>
              <a:t>Gathering and utilizing accurate, timely information supports all phases of the advocacy process</a:t>
            </a:r>
          </a:p>
          <a:p>
            <a:pPr>
              <a:buNone/>
            </a:pPr>
            <a:r>
              <a:rPr lang="en-US" b="1" dirty="0" smtClean="0"/>
              <a:t>Monitoring/Evaluation</a:t>
            </a:r>
            <a:endParaRPr lang="en-US" dirty="0" smtClean="0"/>
          </a:p>
          <a:p>
            <a:r>
              <a:rPr lang="en-US" dirty="0" smtClean="0"/>
              <a:t>Before beginning an advocacy campaign, the organizers should determine how they will monitor activities and evaluate results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455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Steps in the </a:t>
            </a:r>
            <a:r>
              <a:rPr lang="en-US" dirty="0" smtClean="0"/>
              <a:t>Advocacy Process</a:t>
            </a:r>
            <a:r>
              <a:rPr lang="mk-MK" dirty="0" smtClean="0"/>
              <a:t> </a:t>
            </a:r>
            <a:r>
              <a:rPr lang="mk-MK" b="1" i="1" dirty="0" smtClean="0"/>
              <a:t/>
            </a:r>
            <a:br>
              <a:rPr lang="mk-MK" b="1" i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>
            <a:normAutofit/>
          </a:bodyPr>
          <a:lstStyle/>
          <a:p>
            <a:pPr algn="ctr">
              <a:buNone/>
            </a:pPr>
            <a:r>
              <a:rPr lang="en-US" sz="24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Data collection </a:t>
            </a:r>
            <a:r>
              <a:rPr lang="en-US" sz="3600" b="1" dirty="0" smtClean="0"/>
              <a:t>	</a:t>
            </a:r>
          </a:p>
          <a:p>
            <a:pPr algn="ctr">
              <a:buNone/>
            </a:pPr>
            <a:r>
              <a:rPr lang="en-US" sz="2400" b="1" dirty="0" smtClean="0"/>
              <a:t>1. Defining the issue for policy action</a:t>
            </a:r>
          </a:p>
          <a:p>
            <a:pPr algn="ctr">
              <a:buNone/>
            </a:pPr>
            <a:r>
              <a:rPr lang="en-US" sz="2400" b="1" dirty="0" smtClean="0"/>
              <a:t>	2. Defining advocacy goals and objectives</a:t>
            </a:r>
          </a:p>
          <a:p>
            <a:pPr algn="ctr">
              <a:buNone/>
            </a:pPr>
            <a:r>
              <a:rPr lang="en-US" sz="2400" b="1" dirty="0" smtClean="0"/>
              <a:t>	3. Identifying target audiences</a:t>
            </a:r>
          </a:p>
          <a:p>
            <a:pPr algn="ctr">
              <a:buNone/>
            </a:pPr>
            <a:r>
              <a:rPr lang="en-US" sz="2400" b="1" dirty="0" smtClean="0"/>
              <a:t>	4. Developing and delivering advocacy messages</a:t>
            </a:r>
          </a:p>
          <a:p>
            <a:pPr algn="ctr">
              <a:buNone/>
            </a:pPr>
            <a:r>
              <a:rPr lang="en-US" sz="2400" b="1" dirty="0" smtClean="0"/>
              <a:t>	5 . Building support: networks and coalitions</a:t>
            </a:r>
          </a:p>
          <a:p>
            <a:pPr algn="ctr">
              <a:buNone/>
            </a:pPr>
            <a:r>
              <a:rPr lang="en-US" sz="2400" b="1" dirty="0" smtClean="0"/>
              <a:t>	6. Raising funds and resources</a:t>
            </a:r>
          </a:p>
          <a:p>
            <a:pPr algn="ctr">
              <a:buNone/>
            </a:pPr>
            <a:r>
              <a:rPr lang="en-US" sz="2400" b="1" dirty="0" smtClean="0"/>
              <a:t>	7. Developing an action plan/Implementation </a:t>
            </a:r>
          </a:p>
          <a:p>
            <a:pPr algn="ctr">
              <a:buNone/>
            </a:pPr>
            <a:r>
              <a:rPr lang="en-US" sz="24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Monitoring</a:t>
            </a:r>
            <a:r>
              <a:rPr lang="en-U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4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and Evaluation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an Issue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problem that is felt widely by the constituents/clients of an advocacy group</a:t>
            </a:r>
          </a:p>
          <a:p>
            <a:r>
              <a:rPr lang="en-US" dirty="0" smtClean="0"/>
              <a:t>The advocates must identify the policy solution to the issue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Advocacy Goal/Objective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goal is a long-term vision for change while an objective is short-term and measurable</a:t>
            </a:r>
          </a:p>
          <a:p>
            <a:r>
              <a:rPr lang="en-US" dirty="0" smtClean="0"/>
              <a:t>A good objective includes the policy actor and the desired policy </a:t>
            </a:r>
            <a:r>
              <a:rPr lang="en-US" dirty="0" smtClean="0"/>
              <a:t>action, </a:t>
            </a:r>
            <a:r>
              <a:rPr lang="en-US" dirty="0" smtClean="0"/>
              <a:t>as well as a timeline and degree of </a:t>
            </a:r>
            <a:r>
              <a:rPr lang="en-US" dirty="0" smtClean="0"/>
              <a:t>change, </a:t>
            </a:r>
            <a:r>
              <a:rPr lang="en-US" dirty="0" smtClean="0"/>
              <a:t>if appropriate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Target Audience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target audience is the policy maker or institution with the direct power to affect your advocacy objective</a:t>
            </a:r>
          </a:p>
          <a:p>
            <a:r>
              <a:rPr lang="en-US" dirty="0" smtClean="0"/>
              <a:t>The target audience is influenced by a series of secondary audiences</a:t>
            </a:r>
          </a:p>
          <a:p>
            <a:r>
              <a:rPr lang="en-US" dirty="0" smtClean="0"/>
              <a:t>It is essential to assess your audience’s knowledge, values, and beliefs about the advocacy issue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Message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Effective messages are clear, concise, and tailored to the target audience’s position</a:t>
            </a:r>
          </a:p>
          <a:p>
            <a:r>
              <a:rPr lang="en-US" dirty="0" smtClean="0"/>
              <a:t>It is important to deliver a consistent message using multiple channels over time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Channels of Communication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numerous options for message </a:t>
            </a:r>
            <a:r>
              <a:rPr lang="en-US" dirty="0" smtClean="0"/>
              <a:t>delivery</a:t>
            </a:r>
          </a:p>
          <a:p>
            <a:r>
              <a:rPr lang="en-US" dirty="0" smtClean="0"/>
              <a:t>An </a:t>
            </a:r>
            <a:r>
              <a:rPr lang="en-US" dirty="0" smtClean="0"/>
              <a:t>advocacy group should consider the audience, timing, cost, and other factors when selecting the message format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Support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Many advocates increase their visibility by forming or joining networks and coalitions</a:t>
            </a:r>
          </a:p>
          <a:p>
            <a:r>
              <a:rPr lang="en-US" dirty="0" smtClean="0"/>
              <a:t>Networks are most effective when there is a common goal and clear roles/norms within the group</a:t>
            </a:r>
          </a:p>
          <a:p>
            <a:r>
              <a:rPr lang="en-US" dirty="0" smtClean="0"/>
              <a:t>Beyond the network’s membership, it is important to build support with other </a:t>
            </a:r>
            <a:r>
              <a:rPr lang="en-US" dirty="0" smtClean="0"/>
              <a:t>stakeholders, </a:t>
            </a:r>
            <a:r>
              <a:rPr lang="en-US" dirty="0" smtClean="0"/>
              <a:t>such as community members, universities, religious leaders, research institutes, etc.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Fundraising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Advocacy requires resources, though many networks share the cost of an advocacy campaign across the membership</a:t>
            </a:r>
          </a:p>
          <a:p>
            <a:r>
              <a:rPr lang="en-US" dirty="0" smtClean="0"/>
              <a:t>The implementation of an advocacy campaign requires a fundraising strategy; possible donors include local and international foundations, private companies, and international agencies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ED Presentation Template 12.22.1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13357</TotalTime>
  <Words>340</Words>
  <Application>Microsoft Office PowerPoint</Application>
  <PresentationFormat>On-screen Show (4:3)</PresentationFormat>
  <Paragraphs>45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CED Presentation Template 12.22.11</vt:lpstr>
      <vt:lpstr>Community Economic Development </vt:lpstr>
      <vt:lpstr> Steps in the Advocacy Process  </vt:lpstr>
      <vt:lpstr>Defining an Issue</vt:lpstr>
      <vt:lpstr> Advocacy Goal/Objective </vt:lpstr>
      <vt:lpstr> Target Audience </vt:lpstr>
      <vt:lpstr>Message Development</vt:lpstr>
      <vt:lpstr>Channels of Communication </vt:lpstr>
      <vt:lpstr>Building Support </vt:lpstr>
      <vt:lpstr>Fundraising </vt:lpstr>
      <vt:lpstr>Implementation </vt:lpstr>
      <vt:lpstr>Throughout the process….</vt:lpstr>
      <vt:lpstr>QUESTIONS?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Mark Huffman</cp:lastModifiedBy>
  <cp:revision>244</cp:revision>
  <dcterms:created xsi:type="dcterms:W3CDTF">2002-05-05T18:07:16Z</dcterms:created>
  <dcterms:modified xsi:type="dcterms:W3CDTF">2013-06-07T20:46:53Z</dcterms:modified>
</cp:coreProperties>
</file>