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2"/>
  </p:notesMasterIdLst>
  <p:handoutMasterIdLst>
    <p:handoutMasterId r:id="rId13"/>
  </p:handoutMasterIdLst>
  <p:sldIdLst>
    <p:sldId id="342" r:id="rId2"/>
    <p:sldId id="414" r:id="rId3"/>
    <p:sldId id="413" r:id="rId4"/>
    <p:sldId id="415" r:id="rId5"/>
    <p:sldId id="416" r:id="rId6"/>
    <p:sldId id="420" r:id="rId7"/>
    <p:sldId id="417" r:id="rId8"/>
    <p:sldId id="418" r:id="rId9"/>
    <p:sldId id="419" r:id="rId10"/>
    <p:sldId id="411" r:id="rId11"/>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latin typeface="Arial" pitchFamily="34" charset="0"/>
        <a:ea typeface="+mn-ea"/>
        <a:cs typeface="+mn-cs"/>
      </a:defRPr>
    </a:lvl1pPr>
    <a:lvl2pPr marL="457200" algn="ctr" rtl="0" eaLnBrk="0" fontAlgn="base" hangingPunct="0">
      <a:spcBef>
        <a:spcPct val="0"/>
      </a:spcBef>
      <a:spcAft>
        <a:spcPct val="0"/>
      </a:spcAft>
      <a:defRPr kern="1200">
        <a:solidFill>
          <a:schemeClr val="tx1"/>
        </a:solidFill>
        <a:latin typeface="Arial" pitchFamily="34" charset="0"/>
        <a:ea typeface="+mn-ea"/>
        <a:cs typeface="+mn-cs"/>
      </a:defRPr>
    </a:lvl2pPr>
    <a:lvl3pPr marL="914400" algn="ctr" rtl="0" eaLnBrk="0" fontAlgn="base" hangingPunct="0">
      <a:spcBef>
        <a:spcPct val="0"/>
      </a:spcBef>
      <a:spcAft>
        <a:spcPct val="0"/>
      </a:spcAft>
      <a:defRPr kern="1200">
        <a:solidFill>
          <a:schemeClr val="tx1"/>
        </a:solidFill>
        <a:latin typeface="Arial" pitchFamily="34" charset="0"/>
        <a:ea typeface="+mn-ea"/>
        <a:cs typeface="+mn-cs"/>
      </a:defRPr>
    </a:lvl3pPr>
    <a:lvl4pPr marL="1371600" algn="ctr" rtl="0" eaLnBrk="0" fontAlgn="base" hangingPunct="0">
      <a:spcBef>
        <a:spcPct val="0"/>
      </a:spcBef>
      <a:spcAft>
        <a:spcPct val="0"/>
      </a:spcAft>
      <a:defRPr kern="1200">
        <a:solidFill>
          <a:schemeClr val="tx1"/>
        </a:solidFill>
        <a:latin typeface="Arial" pitchFamily="34" charset="0"/>
        <a:ea typeface="+mn-ea"/>
        <a:cs typeface="+mn-cs"/>
      </a:defRPr>
    </a:lvl4pPr>
    <a:lvl5pPr marL="1828800" algn="ctr"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sage" initials="k" lastIdx="4"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74290" autoAdjust="0"/>
  </p:normalViewPr>
  <p:slideViewPr>
    <p:cSldViewPr>
      <p:cViewPr varScale="1">
        <p:scale>
          <a:sx n="65" d="100"/>
          <a:sy n="65" d="100"/>
        </p:scale>
        <p:origin x="-13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167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9011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011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9011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2018812-E370-4FA7-858A-A0512D74AEA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0441E625-6945-4E49-AFB7-67536EF6239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IN" dirty="0" err="1" smtClean="0"/>
              <a:t>CEDPA</a:t>
            </a:r>
            <a:r>
              <a:rPr lang="en-IN" dirty="0" smtClean="0"/>
              <a:t>: Cairo, Beijing and Beyond: A Handbook on Advocacy for Women Leaders </a:t>
            </a:r>
            <a:r>
              <a:rPr lang="en-IN" dirty="0" err="1" smtClean="0"/>
              <a:t>http://www.cedpa.org/content/publication/detail/666/</a:t>
            </a:r>
            <a:r>
              <a:rPr lang="en-IN" dirty="0" smtClean="0"/>
              <a: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41E625-6945-4E49-AFB7-67536EF6239A}"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tiff"/><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0" y="4648200"/>
            <a:ext cx="9144000" cy="2209800"/>
          </a:xfrm>
          <a:prstGeom prst="rect">
            <a:avLst/>
          </a:prstGeom>
          <a:solidFill>
            <a:srgbClr val="582C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Rectangle 2"/>
          <p:cNvSpPr>
            <a:spLocks noChangeArrowheads="1"/>
          </p:cNvSpPr>
          <p:nvPr userDrawn="1"/>
        </p:nvSpPr>
        <p:spPr bwMode="auto">
          <a:xfrm>
            <a:off x="0" y="0"/>
            <a:ext cx="9144000" cy="3276600"/>
          </a:xfrm>
          <a:prstGeom prst="rect">
            <a:avLst/>
          </a:prstGeom>
          <a:solidFill>
            <a:srgbClr val="EEECE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ctrTitle"/>
          </p:nvPr>
        </p:nvSpPr>
        <p:spPr>
          <a:xfrm>
            <a:off x="304800" y="685800"/>
            <a:ext cx="7010400" cy="1219199"/>
          </a:xfrm>
        </p:spPr>
        <p:txBody>
          <a:bodyPr/>
          <a:lstStyle>
            <a:lvl1pPr algn="l">
              <a:defRPr b="1" spc="-50" baseline="0">
                <a:solidFill>
                  <a:srgbClr val="582C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04800" y="1549878"/>
            <a:ext cx="6400800" cy="1752600"/>
          </a:xfrm>
        </p:spPr>
        <p:txBody>
          <a:bodyPr/>
          <a:lstStyle>
            <a:lvl1pPr marL="0" indent="0" algn="l">
              <a:buNone/>
              <a:defRPr>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p:nvPr userDrawn="1"/>
        </p:nvPicPr>
        <p:blipFill>
          <a:blip r:embed="rId2" cstate="print">
            <a:lum contrast="30000"/>
            <a:extLst>
              <a:ext uri="{28A0092B-C50C-407E-A947-70E740481C1C}">
                <a14:useLocalDpi xmlns:lc="http://schemas.openxmlformats.org/drawingml/2006/lockedCanvas" xmlns:pic="http://schemas.openxmlformats.org/drawingml/2006/picture" xmlns:arto="http://schemas.microsoft.com/office/word/2006/arto"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7848600" y="457200"/>
            <a:ext cx="922645" cy="914400"/>
          </a:xfrm>
          <a:prstGeom prst="rect">
            <a:avLst/>
          </a:prstGeom>
        </p:spPr>
      </p:pic>
      <p:sp>
        <p:nvSpPr>
          <p:cNvPr id="2051" name="Text Box 3"/>
          <p:cNvSpPr txBox="1">
            <a:spLocks noChangeArrowheads="1"/>
          </p:cNvSpPr>
          <p:nvPr userDrawn="1"/>
        </p:nvSpPr>
        <p:spPr bwMode="auto">
          <a:xfrm>
            <a:off x="381001" y="5200650"/>
            <a:ext cx="3276599" cy="10477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rgbClr val="DDD9C3"/>
                </a:solidFill>
                <a:effectLst/>
                <a:latin typeface="Calibri" pitchFamily="34" charset="0"/>
              </a:rPr>
              <a:t>Office of Overseas Programming &amp; Training Support (OPATS)</a:t>
            </a:r>
            <a:endParaRPr kumimoji="0" lang="en-US" sz="1600" b="0" i="0" u="none" strike="noStrike" cap="none" normalizeH="0" baseline="0" dirty="0" smtClean="0">
              <a:ln>
                <a:noFill/>
              </a:ln>
              <a:solidFill>
                <a:schemeClr val="tx1"/>
              </a:solidFill>
              <a:effectLst/>
              <a:latin typeface="Arial" pitchFamily="34" charset="0"/>
            </a:endParaRPr>
          </a:p>
        </p:txBody>
      </p:sp>
      <p:pic>
        <p:nvPicPr>
          <p:cNvPr id="27" name="Picture 26" descr="BUG 2010 031510-D1611.jpg"/>
          <p:cNvPicPr/>
          <p:nvPr userDrawn="1"/>
        </p:nvPicPr>
        <p:blipFill>
          <a:blip r:embed="rId3" cstate="print">
            <a:lum bright="10000" contrast="20000"/>
          </a:blip>
          <a:stretch>
            <a:fillRect/>
          </a:stretch>
        </p:blipFill>
        <p:spPr>
          <a:xfrm>
            <a:off x="6096000" y="2971800"/>
            <a:ext cx="3048000" cy="2021540"/>
          </a:xfrm>
          <a:prstGeom prst="rect">
            <a:avLst/>
          </a:prstGeom>
          <a:ln w="57150">
            <a:noFill/>
          </a:ln>
        </p:spPr>
      </p:pic>
      <p:pic>
        <p:nvPicPr>
          <p:cNvPr id="28" name="Picture 27" descr="UGD-2006-D116.jpg"/>
          <p:cNvPicPr/>
          <p:nvPr userDrawn="1"/>
        </p:nvPicPr>
        <p:blipFill>
          <a:blip r:embed="rId4" cstate="print">
            <a:lum bright="10000" contrast="10000"/>
          </a:blip>
          <a:srcRect t="3642"/>
          <a:stretch>
            <a:fillRect/>
          </a:stretch>
        </p:blipFill>
        <p:spPr>
          <a:xfrm>
            <a:off x="2971800" y="2979936"/>
            <a:ext cx="3124200" cy="2016194"/>
          </a:xfrm>
          <a:prstGeom prst="rect">
            <a:avLst/>
          </a:prstGeom>
          <a:ln w="57150">
            <a:noFill/>
          </a:ln>
        </p:spPr>
      </p:pic>
      <p:pic>
        <p:nvPicPr>
          <p:cNvPr id="29" name="Picture 28" descr="MGA-2006-D354.jpg"/>
          <p:cNvPicPr/>
          <p:nvPr userDrawn="1"/>
        </p:nvPicPr>
        <p:blipFill>
          <a:blip r:embed="rId5" cstate="print">
            <a:lum contrast="-10000"/>
          </a:blip>
          <a:stretch>
            <a:fillRect/>
          </a:stretch>
        </p:blipFill>
        <p:spPr>
          <a:xfrm>
            <a:off x="0" y="2971800"/>
            <a:ext cx="2987176" cy="1981200"/>
          </a:xfrm>
          <a:prstGeom prst="rect">
            <a:avLst/>
          </a:prstGeom>
          <a:ln w="57150">
            <a:noFill/>
          </a:ln>
        </p:spPr>
      </p:pic>
      <p:cxnSp>
        <p:nvCxnSpPr>
          <p:cNvPr id="14" name="Straight Connector 13"/>
          <p:cNvCxnSpPr/>
          <p:nvPr userDrawn="1"/>
        </p:nvCxnSpPr>
        <p:spPr>
          <a:xfrm>
            <a:off x="-8626" y="2981860"/>
            <a:ext cx="91440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4987504"/>
            <a:ext cx="91440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rot="5400000" flipH="1" flipV="1">
            <a:off x="1943100" y="3976056"/>
            <a:ext cx="20574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flipH="1" flipV="1">
            <a:off x="5075926" y="3991874"/>
            <a:ext cx="20574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82C0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rgbClr val="582C00"/>
              </a:buCl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0D97D4-59D5-464F-AA3C-42C536FF1455}"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0D97D4-59D5-464F-AA3C-42C536FF1455}" type="datetimeFigureOut">
              <a:rPr lang="en-US" smtClean="0"/>
              <a:pPr/>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0D97D4-59D5-464F-AA3C-42C536FF1455}" type="datetimeFigureOut">
              <a:rPr lang="en-US" smtClean="0"/>
              <a:pPr/>
              <a:t>6/7/2013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0D97D4-59D5-464F-AA3C-42C536FF1455}" type="datetimeFigureOut">
              <a:rPr lang="en-US" smtClean="0"/>
              <a:pPr/>
              <a:t>6/7/2013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D97D4-59D5-464F-AA3C-42C536FF1455}" type="datetimeFigureOut">
              <a:rPr lang="en-US" smtClean="0"/>
              <a:pPr/>
              <a:t>6/7/2013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D97D4-59D5-464F-AA3C-42C536FF1455}" type="datetimeFigureOut">
              <a:rPr lang="en-US" smtClean="0"/>
              <a:pPr/>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D97D4-59D5-464F-AA3C-42C536FF1455}" type="datetimeFigureOut">
              <a:rPr lang="en-US" smtClean="0"/>
              <a:pPr/>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27F7B9-550E-4F5A-A7AD-526F69D2391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2"/>
          <p:cNvSpPr>
            <a:spLocks noChangeArrowheads="1"/>
          </p:cNvSpPr>
          <p:nvPr/>
        </p:nvSpPr>
        <p:spPr bwMode="auto">
          <a:xfrm>
            <a:off x="0" y="0"/>
            <a:ext cx="9144000" cy="1447800"/>
          </a:xfrm>
          <a:prstGeom prst="rect">
            <a:avLst/>
          </a:prstGeom>
          <a:solidFill>
            <a:schemeClr val="bg2">
              <a:lumMod val="90000"/>
            </a:schemeClr>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D97D4-59D5-464F-AA3C-42C536FF1455}" type="datetimeFigureOut">
              <a:rPr lang="en-US" smtClean="0"/>
              <a:pPr/>
              <a:t>6/7/2013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7F7B9-550E-4F5A-A7AD-526F69D2391A}" type="slidenum">
              <a:rPr lang="en-US" smtClean="0"/>
              <a:pPr/>
              <a:t>‹#›</a:t>
            </a:fld>
            <a:endParaRPr lang="en-US"/>
          </a:p>
        </p:txBody>
      </p:sp>
      <p:pic>
        <p:nvPicPr>
          <p:cNvPr id="7" name="Picture 6"/>
          <p:cNvPicPr/>
          <p:nvPr/>
        </p:nvPicPr>
        <p:blipFill>
          <a:blip r:embed="rId13" cstate="print">
            <a:lum contrast="30000"/>
            <a:extLst>
              <a:ext uri="{28A0092B-C50C-407E-A947-70E740481C1C}">
                <a14:useLocalDpi xmlns:lc="http://schemas.openxmlformats.org/drawingml/2006/lockedCanvas" xmlns:pic="http://schemas.openxmlformats.org/drawingml/2006/picture" xmlns:arto="http://schemas.microsoft.com/office/word/2006/arto"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8153400" y="5943600"/>
            <a:ext cx="691984" cy="685800"/>
          </a:xfrm>
          <a:prstGeom prst="rect">
            <a:avLst/>
          </a:prstGeom>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14400" rtl="0" eaLnBrk="1" latinLnBrk="0" hangingPunct="1">
        <a:spcBef>
          <a:spcPct val="0"/>
        </a:spcBef>
        <a:buNone/>
        <a:defRPr sz="4400" kern="1200">
          <a:solidFill>
            <a:srgbClr val="582C00"/>
          </a:solidFill>
          <a:latin typeface="+mj-lt"/>
          <a:ea typeface="+mj-ea"/>
          <a:cs typeface="+mj-cs"/>
        </a:defRPr>
      </a:lvl1pPr>
    </p:titleStyle>
    <p:bodyStyle>
      <a:lvl1pPr marL="342900" indent="-342900" algn="l" defTabSz="914400" rtl="0" eaLnBrk="1" latinLnBrk="0" hangingPunct="1">
        <a:spcBef>
          <a:spcPct val="20000"/>
        </a:spcBef>
        <a:buClr>
          <a:srgbClr val="582C00"/>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AutoShape 2"/>
          <p:cNvSpPr>
            <a:spLocks noGrp="1" noChangeArrowheads="1"/>
          </p:cNvSpPr>
          <p:nvPr>
            <p:ph type="ctrTitle"/>
          </p:nvPr>
        </p:nvSpPr>
        <p:spPr/>
        <p:txBody>
          <a:bodyPr/>
          <a:lstStyle/>
          <a:p>
            <a:r>
              <a:rPr lang="en-US" sz="3200" spc="-100" dirty="0" smtClean="0"/>
              <a:t>Community Economic Development</a:t>
            </a:r>
            <a:r>
              <a:rPr lang="en-US" sz="3200" dirty="0">
                <a:latin typeface="MS Mincho" pitchFamily="49" charset="-128"/>
              </a:rPr>
              <a:t/>
            </a:r>
            <a:br>
              <a:rPr lang="en-US" sz="3200" dirty="0">
                <a:latin typeface="MS Mincho" pitchFamily="49" charset="-128"/>
              </a:rPr>
            </a:br>
            <a:endParaRPr lang="en-US" sz="3200" dirty="0">
              <a:latin typeface="MS Mincho" pitchFamily="49" charset="-128"/>
            </a:endParaRPr>
          </a:p>
        </p:txBody>
      </p:sp>
      <p:sp>
        <p:nvSpPr>
          <p:cNvPr id="6" name="Subtitle 2"/>
          <p:cNvSpPr>
            <a:spLocks noGrp="1"/>
          </p:cNvSpPr>
          <p:nvPr>
            <p:ph type="subTitle" idx="1"/>
          </p:nvPr>
        </p:nvSpPr>
        <p:spPr>
          <a:xfrm>
            <a:off x="381000" y="1295400"/>
            <a:ext cx="5867400" cy="1447800"/>
          </a:xfrm>
        </p:spPr>
        <p:txBody>
          <a:bodyPr/>
          <a:lstStyle/>
          <a:p>
            <a:r>
              <a:rPr lang="en-US" dirty="0" smtClean="0"/>
              <a:t>Advocacy Training Package</a:t>
            </a:r>
          </a:p>
          <a:p>
            <a:r>
              <a:rPr lang="en-US" dirty="0" smtClean="0"/>
              <a:t>Introduction to Advocacy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AutoShape 2"/>
          <p:cNvSpPr>
            <a:spLocks noGrp="1" noChangeArrowheads="1"/>
          </p:cNvSpPr>
          <p:nvPr>
            <p:ph type="title"/>
          </p:nvPr>
        </p:nvSpPr>
        <p:spPr/>
        <p:txBody>
          <a:bodyPr/>
          <a:lstStyle/>
          <a:p>
            <a:pPr algn="ctr"/>
            <a:r>
              <a:rPr lang="en-US" dirty="0" smtClean="0"/>
              <a:t>QUESTIONS?</a:t>
            </a:r>
            <a:endParaRPr lang="en-US" dirty="0"/>
          </a:p>
        </p:txBody>
      </p:sp>
      <p:sp>
        <p:nvSpPr>
          <p:cNvPr id="455683" name="Rectangle 3"/>
          <p:cNvSpPr>
            <a:spLocks noGrp="1" noChangeArrowheads="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Welcome to Introduction to the Advocacy Process</a:t>
            </a:r>
            <a:endParaRPr lang="en-US" dirty="0"/>
          </a:p>
        </p:txBody>
      </p:sp>
      <p:sp>
        <p:nvSpPr>
          <p:cNvPr id="3" name="Content Placeholder 2"/>
          <p:cNvSpPr>
            <a:spLocks noGrp="1"/>
          </p:cNvSpPr>
          <p:nvPr>
            <p:ph idx="1"/>
          </p:nvPr>
        </p:nvSpPr>
        <p:spPr/>
        <p:txBody>
          <a:bodyPr>
            <a:normAutofit/>
          </a:bodyPr>
          <a:lstStyle/>
          <a:p>
            <a:pPr lvl="0">
              <a:buNone/>
            </a:pPr>
            <a:r>
              <a:rPr lang="en-US" dirty="0" smtClean="0"/>
              <a:t>During this session, together we </a:t>
            </a:r>
            <a:r>
              <a:rPr lang="en-US" dirty="0" smtClean="0"/>
              <a:t>will …</a:t>
            </a:r>
            <a:endParaRPr lang="en-US" dirty="0" smtClean="0"/>
          </a:p>
          <a:p>
            <a:pPr lvl="0"/>
            <a:r>
              <a:rPr lang="en-US" dirty="0" smtClean="0"/>
              <a:t>Identify at least three widely recognized definitions of advocacy</a:t>
            </a:r>
          </a:p>
          <a:p>
            <a:pPr lvl="0"/>
            <a:r>
              <a:rPr lang="en-US" dirty="0" smtClean="0"/>
              <a:t>Identify the seven steps of the advocacy process</a:t>
            </a:r>
          </a:p>
          <a:p>
            <a:pPr lvl="0"/>
            <a:r>
              <a:rPr lang="en-US" dirty="0" smtClean="0"/>
              <a:t>Define the local term for advocacy and distinguish advocacy from other related concepts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is Advocacy?</a:t>
            </a:r>
            <a:endParaRPr lang="en-US" dirty="0"/>
          </a:p>
        </p:txBody>
      </p:sp>
      <p:sp>
        <p:nvSpPr>
          <p:cNvPr id="7" name="Content Placeholder 6"/>
          <p:cNvSpPr>
            <a:spLocks noGrp="1"/>
          </p:cNvSpPr>
          <p:nvPr>
            <p:ph idx="1"/>
          </p:nvPr>
        </p:nvSpPr>
        <p:spPr/>
        <p:txBody>
          <a:bodyPr>
            <a:normAutofit fontScale="92500"/>
          </a:bodyPr>
          <a:lstStyle/>
          <a:p>
            <a:pPr algn="ctr">
              <a:buFont typeface="Wingdings 2" pitchFamily="18" charset="2"/>
              <a:buNone/>
            </a:pPr>
            <a:r>
              <a:rPr lang="en-US" dirty="0" smtClean="0"/>
              <a:t>Ad-Voc-</a:t>
            </a:r>
            <a:r>
              <a:rPr lang="en-US" dirty="0" err="1" smtClean="0"/>
              <a:t>Acy</a:t>
            </a:r>
            <a:r>
              <a:rPr lang="en-US" dirty="0" smtClean="0"/>
              <a:t> means </a:t>
            </a:r>
            <a:r>
              <a:rPr lang="en-US" b="1" dirty="0" smtClean="0"/>
              <a:t>giving voice</a:t>
            </a:r>
          </a:p>
          <a:p>
            <a:pPr>
              <a:buFont typeface="Wingdings 2" pitchFamily="18" charset="2"/>
              <a:buNone/>
            </a:pPr>
            <a:endParaRPr lang="en-US" b="1" dirty="0" smtClean="0"/>
          </a:p>
          <a:p>
            <a:r>
              <a:rPr lang="en-US" i="1" dirty="0" smtClean="0"/>
              <a:t>“Advocacy is speaking up, drawing a community’s attention to an important issue, and directing decision-makers toward a solution. Advocacy is working with other people and organizations to make a difference.”</a:t>
            </a:r>
          </a:p>
          <a:p>
            <a:pPr algn="r">
              <a:buFont typeface="Wingdings 2" pitchFamily="18" charset="2"/>
              <a:buNone/>
            </a:pPr>
            <a:endParaRPr lang="en-US" sz="2200" i="1" dirty="0" smtClean="0"/>
          </a:p>
          <a:p>
            <a:pPr algn="r">
              <a:buFont typeface="Wingdings 2" pitchFamily="18" charset="2"/>
              <a:buNone/>
            </a:pPr>
            <a:r>
              <a:rPr lang="en-US" sz="2200" i="1" dirty="0" smtClean="0"/>
              <a:t>CEDPA (The Center for Development and Population Activities)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is Advocacy?</a:t>
            </a:r>
            <a:endParaRPr lang="en-US" dirty="0"/>
          </a:p>
        </p:txBody>
      </p:sp>
      <p:sp>
        <p:nvSpPr>
          <p:cNvPr id="7" name="Content Placeholder 6"/>
          <p:cNvSpPr>
            <a:spLocks noGrp="1"/>
          </p:cNvSpPr>
          <p:nvPr>
            <p:ph idx="1"/>
          </p:nvPr>
        </p:nvSpPr>
        <p:spPr/>
        <p:txBody>
          <a:bodyPr>
            <a:normAutofit fontScale="92500"/>
          </a:bodyPr>
          <a:lstStyle/>
          <a:p>
            <a:r>
              <a:rPr lang="en-US" i="1" dirty="0" smtClean="0"/>
              <a:t>“Advocacy is the act or process of supporting a cause or issue. An advocacy campaign is a set of targeted actions in support of a cause or issue. We advocate a cause or issue because we want </a:t>
            </a:r>
            <a:r>
              <a:rPr lang="en-US" i="1" dirty="0" smtClean="0"/>
              <a:t>to</a:t>
            </a:r>
            <a:endParaRPr lang="en-US" i="1" dirty="0" smtClean="0"/>
          </a:p>
          <a:p>
            <a:pPr lvl="2">
              <a:buNone/>
            </a:pPr>
            <a:r>
              <a:rPr lang="en-US" i="1" dirty="0" smtClean="0"/>
              <a:t>• build support for that cause or issue;</a:t>
            </a:r>
          </a:p>
          <a:p>
            <a:pPr lvl="2">
              <a:buNone/>
            </a:pPr>
            <a:r>
              <a:rPr lang="en-US" i="1" dirty="0" smtClean="0"/>
              <a:t>• influence others to support it; or</a:t>
            </a:r>
          </a:p>
          <a:p>
            <a:pPr lvl="2">
              <a:buNone/>
            </a:pPr>
            <a:r>
              <a:rPr lang="en-US" i="1" dirty="0" smtClean="0"/>
              <a:t>• try to influence or change legislation that affects it.”</a:t>
            </a:r>
          </a:p>
          <a:p>
            <a:pPr algn="r">
              <a:buNone/>
            </a:pPr>
            <a:endParaRPr lang="en-US" sz="2200" i="1" dirty="0" smtClean="0"/>
          </a:p>
          <a:p>
            <a:pPr algn="r">
              <a:buNone/>
            </a:pPr>
            <a:r>
              <a:rPr lang="en-US" sz="2200" i="1" dirty="0" smtClean="0"/>
              <a:t>International Planned Parenthood Federation: IPPF Advocacy Guide 1995</a:t>
            </a:r>
            <a:endParaRPr lang="en-US" sz="2200"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is Advocacy?</a:t>
            </a:r>
            <a:endParaRPr lang="en-US" dirty="0"/>
          </a:p>
        </p:txBody>
      </p:sp>
      <p:sp>
        <p:nvSpPr>
          <p:cNvPr id="7" name="Content Placeholder 6"/>
          <p:cNvSpPr>
            <a:spLocks noGrp="1"/>
          </p:cNvSpPr>
          <p:nvPr>
            <p:ph idx="1"/>
          </p:nvPr>
        </p:nvSpPr>
        <p:spPr/>
        <p:txBody>
          <a:bodyPr>
            <a:normAutofit fontScale="77500" lnSpcReduction="20000"/>
          </a:bodyPr>
          <a:lstStyle/>
          <a:p>
            <a:r>
              <a:rPr lang="en-US" i="1" dirty="0" smtClean="0"/>
              <a:t>“Colleagues in India describe advocacy as an organized, systematic, intentional process of influencing matters of public interest and changing power relations to improve the lives of the disenfranchised. Other colleagues in Latin America define it as a process of social transformation aimed at shaping the direction of public participation, policies, and programs to benefit the marginalized, uphold human rights, and safeguard the environment. African colleagues describe their advocacy as being pro-poor, reflecting core values such as equity, justice, and mutual respect, and focusing on empowering the poor and being accountable to them.”</a:t>
            </a:r>
          </a:p>
          <a:p>
            <a:pPr>
              <a:buNone/>
            </a:pPr>
            <a:endParaRPr lang="en-US" sz="2600" i="1" dirty="0" smtClean="0"/>
          </a:p>
          <a:p>
            <a:pPr algn="r">
              <a:buNone/>
            </a:pPr>
            <a:r>
              <a:rPr lang="en-US" sz="2600" i="1" dirty="0" smtClean="0"/>
              <a:t>Institute for Development Research: Advocacy Sourcebook</a:t>
            </a:r>
            <a:endParaRPr lang="en-US" sz="26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Advocacy</a:t>
            </a:r>
            <a:endParaRPr lang="en-US" dirty="0"/>
          </a:p>
        </p:txBody>
      </p:sp>
      <p:sp>
        <p:nvSpPr>
          <p:cNvPr id="3" name="Content Placeholder 2"/>
          <p:cNvSpPr>
            <a:spLocks noGrp="1"/>
          </p:cNvSpPr>
          <p:nvPr>
            <p:ph idx="1"/>
          </p:nvPr>
        </p:nvSpPr>
        <p:spPr/>
        <p:txBody>
          <a:bodyPr/>
          <a:lstStyle/>
          <a:p>
            <a:r>
              <a:rPr lang="en-US" i="1" dirty="0" smtClean="0"/>
              <a:t>“Advocacy is the process or act of supporting a cause.”</a:t>
            </a:r>
            <a:r>
              <a:rPr lang="en-US" dirty="0" smtClean="0"/>
              <a:t> </a:t>
            </a:r>
          </a:p>
          <a:p>
            <a:endParaRPr lang="en-US" dirty="0" smtClean="0"/>
          </a:p>
          <a:p>
            <a:pPr algn="r">
              <a:buNone/>
            </a:pPr>
            <a:r>
              <a:rPr lang="en-US" sz="1800" i="1" smtClean="0"/>
              <a:t>Peace </a:t>
            </a:r>
            <a:r>
              <a:rPr lang="en-US" sz="1800" i="1" dirty="0" smtClean="0"/>
              <a:t>Corps Standard Sector Indicator Data Sheet</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Steps in the </a:t>
            </a:r>
            <a:r>
              <a:rPr lang="en-US" dirty="0" smtClean="0"/>
              <a:t>Advocacy Process</a:t>
            </a:r>
            <a:r>
              <a:rPr lang="mk-MK" dirty="0" smtClean="0"/>
              <a:t> </a:t>
            </a:r>
            <a:r>
              <a:rPr lang="mk-MK" b="1" i="1" dirty="0" smtClean="0"/>
              <a:t/>
            </a:r>
            <a:br>
              <a:rPr lang="mk-MK" b="1" i="1" dirty="0" smtClean="0"/>
            </a:br>
            <a:endParaRPr lang="en-US" dirty="0"/>
          </a:p>
        </p:txBody>
      </p:sp>
      <p:sp>
        <p:nvSpPr>
          <p:cNvPr id="3" name="Content Placeholder 2"/>
          <p:cNvSpPr>
            <a:spLocks noGrp="1"/>
          </p:cNvSpPr>
          <p:nvPr>
            <p:ph idx="1"/>
          </p:nvPr>
        </p:nvSpPr>
        <p:spPr/>
        <p:txBody>
          <a:bodyPr vert="horz">
            <a:normAutofit/>
          </a:bodyPr>
          <a:lstStyle/>
          <a:p>
            <a:pPr algn="ctr">
              <a:buNone/>
            </a:pPr>
            <a:r>
              <a:rPr lang="en-US" sz="2400" b="1" i="1" dirty="0" smtClean="0">
                <a:solidFill>
                  <a:schemeClr val="accent1">
                    <a:lumMod val="60000"/>
                    <a:lumOff val="40000"/>
                  </a:schemeClr>
                </a:solidFill>
              </a:rPr>
              <a:t>Data collection </a:t>
            </a:r>
            <a:r>
              <a:rPr lang="en-US" sz="3600" b="1" dirty="0" smtClean="0"/>
              <a:t>	</a:t>
            </a:r>
          </a:p>
          <a:p>
            <a:pPr algn="ctr">
              <a:buNone/>
            </a:pPr>
            <a:r>
              <a:rPr lang="en-US" sz="2400" b="1" dirty="0" smtClean="0"/>
              <a:t>1. Defining the issue for policy action</a:t>
            </a:r>
          </a:p>
          <a:p>
            <a:pPr algn="ctr">
              <a:buNone/>
            </a:pPr>
            <a:r>
              <a:rPr lang="en-US" sz="2400" b="1" dirty="0" smtClean="0"/>
              <a:t>	2. Defining advocacy goals and objectives</a:t>
            </a:r>
          </a:p>
          <a:p>
            <a:pPr algn="ctr">
              <a:buNone/>
            </a:pPr>
            <a:r>
              <a:rPr lang="en-US" sz="2400" b="1" dirty="0" smtClean="0"/>
              <a:t>	3. Identifying target audiences</a:t>
            </a:r>
          </a:p>
          <a:p>
            <a:pPr algn="ctr">
              <a:buNone/>
            </a:pPr>
            <a:r>
              <a:rPr lang="en-US" sz="2400" b="1" dirty="0" smtClean="0"/>
              <a:t>	4. Developing and delivering advocacy messages</a:t>
            </a:r>
          </a:p>
          <a:p>
            <a:pPr algn="ctr">
              <a:buNone/>
            </a:pPr>
            <a:r>
              <a:rPr lang="en-US" sz="2400" b="1" dirty="0" smtClean="0"/>
              <a:t>	5 . Building support: networks and coalitions</a:t>
            </a:r>
          </a:p>
          <a:p>
            <a:pPr algn="ctr">
              <a:buNone/>
            </a:pPr>
            <a:r>
              <a:rPr lang="en-US" sz="2400" b="1" dirty="0" smtClean="0"/>
              <a:t>	6. Raising funds and resources</a:t>
            </a:r>
          </a:p>
          <a:p>
            <a:pPr algn="ctr">
              <a:buNone/>
            </a:pPr>
            <a:r>
              <a:rPr lang="en-US" sz="2400" b="1" dirty="0" smtClean="0"/>
              <a:t>	7. Developing an action </a:t>
            </a:r>
            <a:r>
              <a:rPr lang="en-US" sz="2400" b="1" dirty="0" smtClean="0"/>
              <a:t>plan/implementation </a:t>
            </a:r>
            <a:endParaRPr lang="en-US" sz="2400" b="1" dirty="0" smtClean="0"/>
          </a:p>
          <a:p>
            <a:pPr algn="ctr">
              <a:buNone/>
            </a:pPr>
            <a:r>
              <a:rPr lang="en-US" sz="2400" b="1" i="1" dirty="0" smtClean="0">
                <a:solidFill>
                  <a:schemeClr val="accent1">
                    <a:lumMod val="60000"/>
                    <a:lumOff val="40000"/>
                  </a:schemeClr>
                </a:solidFill>
              </a:rPr>
              <a:t>Monitoring and Evaluation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idx="1"/>
          </p:nvPr>
        </p:nvSpPr>
        <p:spPr/>
        <p:txBody>
          <a:bodyPr>
            <a:normAutofit lnSpcReduction="10000"/>
          </a:bodyPr>
          <a:lstStyle/>
          <a:p>
            <a:pPr lvl="0">
              <a:buNone/>
            </a:pPr>
            <a:r>
              <a:rPr lang="en-US" dirty="0" smtClean="0"/>
              <a:t>Compare and contrast the advocacy process with: </a:t>
            </a:r>
          </a:p>
          <a:p>
            <a:pPr lvl="0">
              <a:buNone/>
            </a:pPr>
            <a:endParaRPr lang="en-US" dirty="0" smtClean="0"/>
          </a:p>
          <a:p>
            <a:pPr lvl="0">
              <a:buNone/>
            </a:pPr>
            <a:r>
              <a:rPr lang="en-US" dirty="0" smtClean="0"/>
              <a:t>Group 1: Project Design and Management </a:t>
            </a:r>
          </a:p>
          <a:p>
            <a:pPr lvl="0">
              <a:buNone/>
            </a:pPr>
            <a:endParaRPr lang="en-US" dirty="0" smtClean="0"/>
          </a:p>
          <a:p>
            <a:pPr lvl="0">
              <a:buNone/>
            </a:pPr>
            <a:r>
              <a:rPr lang="en-US" dirty="0" smtClean="0"/>
              <a:t>Group 2: Public Relations/Marketing Campaign</a:t>
            </a:r>
          </a:p>
          <a:p>
            <a:pPr lvl="0">
              <a:buNone/>
            </a:pPr>
            <a:r>
              <a:rPr lang="en-US" dirty="0" smtClean="0"/>
              <a:t> </a:t>
            </a:r>
          </a:p>
          <a:p>
            <a:pPr lvl="0">
              <a:buNone/>
            </a:pPr>
            <a:r>
              <a:rPr lang="en-US" dirty="0" smtClean="0"/>
              <a:t>Group 3: Community Mobilization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 “Coffee Coupons”</a:t>
            </a:r>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smtClean="0"/>
          </a:p>
          <a:p>
            <a:pPr>
              <a:buNone/>
            </a:pPr>
            <a:r>
              <a:rPr lang="en-US" dirty="0" smtClean="0"/>
              <a:t>… please </a:t>
            </a:r>
            <a:r>
              <a:rPr lang="en-US" dirty="0" smtClean="0"/>
              <a:t>fill out your exit card and enjoy the coffee break </a:t>
            </a:r>
            <a:r>
              <a:rPr lang="en-US" dirty="0" smtClean="0"/>
              <a:t>afterward …</a:t>
            </a:r>
            <a:endParaRPr lang="en-US" dirty="0" smtClean="0"/>
          </a:p>
          <a:p>
            <a:pPr>
              <a:buNone/>
            </a:pPr>
            <a:endParaRPr lang="en-US" dirty="0" smtClean="0"/>
          </a:p>
          <a:p>
            <a:pPr>
              <a:buNone/>
            </a:pPr>
            <a:endParaRPr lang="en-US" dirty="0"/>
          </a:p>
        </p:txBody>
      </p:sp>
    </p:spTree>
  </p:cSld>
  <p:clrMapOvr>
    <a:masterClrMapping/>
  </p:clrMapOvr>
</p:sld>
</file>

<file path=ppt/theme/theme1.xml><?xml version="1.0" encoding="utf-8"?>
<a:theme xmlns:a="http://schemas.openxmlformats.org/drawingml/2006/main" name="CED Presentation Template 12.22.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13379</TotalTime>
  <Words>404</Words>
  <Application>Microsoft Office PowerPoint</Application>
  <PresentationFormat>On-screen Show (4:3)</PresentationFormat>
  <Paragraphs>58</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CED Presentation Template 12.22.11</vt:lpstr>
      <vt:lpstr>Community Economic Development </vt:lpstr>
      <vt:lpstr>Welcome to Introduction to the Advocacy Process</vt:lpstr>
      <vt:lpstr>What is Advocacy?</vt:lpstr>
      <vt:lpstr>What is Advocacy?</vt:lpstr>
      <vt:lpstr>What is Advocacy?</vt:lpstr>
      <vt:lpstr>What is Advocacy</vt:lpstr>
      <vt:lpstr> Steps in the Advocacy Process  </vt:lpstr>
      <vt:lpstr>Practice</vt:lpstr>
      <vt:lpstr>Exit Card “Coffee Coupons”</vt:lpstr>
      <vt:lpstr>QUESTIONS?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Mark Huffman</cp:lastModifiedBy>
  <cp:revision>241</cp:revision>
  <dcterms:created xsi:type="dcterms:W3CDTF">2002-05-05T18:07:16Z</dcterms:created>
  <dcterms:modified xsi:type="dcterms:W3CDTF">2013-06-07T14:07:14Z</dcterms:modified>
</cp:coreProperties>
</file>